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61" r:id="rId2"/>
    <p:sldId id="263" r:id="rId3"/>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BF27"/>
    <a:srgbClr val="D6EDF9"/>
    <a:srgbClr val="D6EDF8"/>
    <a:srgbClr val="D8F3F6"/>
    <a:srgbClr val="DAF2F4"/>
    <a:srgbClr val="6FBA2C"/>
    <a:srgbClr val="66FF99"/>
    <a:srgbClr val="66FF66"/>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710" y="1386"/>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18829" cy="495028"/>
          </a:xfrm>
          <a:prstGeom prst="rect">
            <a:avLst/>
          </a:prstGeom>
        </p:spPr>
        <p:txBody>
          <a:bodyPr vert="horz" lIns="90776" tIns="45388" rIns="90776" bIns="45388"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8" y="1"/>
            <a:ext cx="2918829" cy="495028"/>
          </a:xfrm>
          <a:prstGeom prst="rect">
            <a:avLst/>
          </a:prstGeom>
        </p:spPr>
        <p:txBody>
          <a:bodyPr vert="horz" lIns="90776" tIns="45388" rIns="90776" bIns="45388" rtlCol="0"/>
          <a:lstStyle>
            <a:lvl1pPr algn="r">
              <a:defRPr sz="1100"/>
            </a:lvl1pPr>
          </a:lstStyle>
          <a:p>
            <a:fld id="{70F99883-74AE-4A2C-81B7-5B86A08198C0}" type="datetimeFigureOut">
              <a:rPr kumimoji="1" lang="ja-JP" altLang="en-US" smtClean="0"/>
              <a:t>2019/6/27</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0575"/>
          </a:xfrm>
          <a:prstGeom prst="rect">
            <a:avLst/>
          </a:prstGeom>
          <a:noFill/>
          <a:ln w="12700">
            <a:solidFill>
              <a:prstClr val="black"/>
            </a:solidFill>
          </a:ln>
        </p:spPr>
        <p:txBody>
          <a:bodyPr vert="horz" lIns="90776" tIns="45388" rIns="90776" bIns="45388" rtlCol="0" anchor="ctr"/>
          <a:lstStyle/>
          <a:p>
            <a:endParaRPr lang="ja-JP" altLang="en-US"/>
          </a:p>
        </p:txBody>
      </p:sp>
      <p:sp>
        <p:nvSpPr>
          <p:cNvPr id="5" name="ノート プレースホルダー 4"/>
          <p:cNvSpPr>
            <a:spLocks noGrp="1"/>
          </p:cNvSpPr>
          <p:nvPr>
            <p:ph type="body" sz="quarter" idx="3"/>
          </p:nvPr>
        </p:nvSpPr>
        <p:spPr>
          <a:xfrm>
            <a:off x="673577" y="4748166"/>
            <a:ext cx="5388610" cy="3884860"/>
          </a:xfrm>
          <a:prstGeom prst="rect">
            <a:avLst/>
          </a:prstGeom>
        </p:spPr>
        <p:txBody>
          <a:bodyPr vert="horz" lIns="90776" tIns="45388" rIns="90776" bIns="4538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8"/>
            <a:ext cx="2918829" cy="495027"/>
          </a:xfrm>
          <a:prstGeom prst="rect">
            <a:avLst/>
          </a:prstGeom>
        </p:spPr>
        <p:txBody>
          <a:bodyPr vert="horz" lIns="90776" tIns="45388" rIns="90776" bIns="4538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8" y="9371288"/>
            <a:ext cx="2918829" cy="495027"/>
          </a:xfrm>
          <a:prstGeom prst="rect">
            <a:avLst/>
          </a:prstGeom>
        </p:spPr>
        <p:txBody>
          <a:bodyPr vert="horz" lIns="90776" tIns="45388" rIns="90776" bIns="45388"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6/27/2019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hyperlink" Target="https://www.npo-platform.com/" TargetMode="External"/><Relationship Id="rId18" Type="http://schemas.openxmlformats.org/officeDocument/2006/relationships/image" Target="../media/image19.png"/><Relationship Id="rId3" Type="http://schemas.openxmlformats.org/officeDocument/2006/relationships/hyperlink" Target="https://active.hamazo.tv/" TargetMode="External"/><Relationship Id="rId21" Type="http://schemas.openxmlformats.org/officeDocument/2006/relationships/image" Target="../media/image22.jpeg"/><Relationship Id="rId7" Type="http://schemas.openxmlformats.org/officeDocument/2006/relationships/image" Target="../media/image10.jpeg"/><Relationship Id="rId12" Type="http://schemas.openxmlformats.org/officeDocument/2006/relationships/image" Target="../media/image14.png"/><Relationship Id="rId17" Type="http://schemas.openxmlformats.org/officeDocument/2006/relationships/image" Target="../media/image18.png"/><Relationship Id="rId2" Type="http://schemas.openxmlformats.org/officeDocument/2006/relationships/hyperlink" Target="https://www.facebook.com/active.hamamatsu/" TargetMode="External"/><Relationship Id="rId16" Type="http://schemas.openxmlformats.org/officeDocument/2006/relationships/image" Target="../media/image17.png"/><Relationship Id="rId20" Type="http://schemas.openxmlformats.org/officeDocument/2006/relationships/image" Target="../media/image21.gif"/><Relationship Id="rId1" Type="http://schemas.openxmlformats.org/officeDocument/2006/relationships/slideLayout" Target="../slideLayouts/slideLayout12.xml"/><Relationship Id="rId6" Type="http://schemas.openxmlformats.org/officeDocument/2006/relationships/hyperlink" Target="https://www.kodomosmile.net/" TargetMode="External"/><Relationship Id="rId11" Type="http://schemas.openxmlformats.org/officeDocument/2006/relationships/image" Target="../media/image13.jpg"/><Relationship Id="rId5" Type="http://schemas.openxmlformats.org/officeDocument/2006/relationships/image" Target="../media/image9.jpeg"/><Relationship Id="rId15" Type="http://schemas.openxmlformats.org/officeDocument/2006/relationships/image" Target="../media/image16.png"/><Relationship Id="rId10" Type="http://schemas.openxmlformats.org/officeDocument/2006/relationships/hyperlink" Target="http://kodomolove.org/" TargetMode="External"/><Relationship Id="rId19" Type="http://schemas.openxmlformats.org/officeDocument/2006/relationships/image" Target="../media/image20.png"/><Relationship Id="rId4" Type="http://schemas.openxmlformats.org/officeDocument/2006/relationships/image" Target="../media/image8.jpeg"/><Relationship Id="rId9" Type="http://schemas.openxmlformats.org/officeDocument/2006/relationships/image" Target="../media/image12.png"/><Relationship Id="rId1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図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25"/>
            <a:ext cx="7806673" cy="8563052"/>
          </a:xfrm>
          <a:prstGeom prst="rect">
            <a:avLst/>
          </a:prstGeom>
        </p:spPr>
      </p:pic>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7786" y="2357399"/>
            <a:ext cx="3499099" cy="1894378"/>
          </a:xfrm>
          <a:prstGeom prst="rect">
            <a:avLst/>
          </a:prstGeom>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411186">
            <a:off x="400958" y="2603708"/>
            <a:ext cx="3506932" cy="2209292"/>
          </a:xfrm>
          <a:prstGeom prst="rect">
            <a:avLst/>
          </a:prstGeom>
        </p:spPr>
      </p:pic>
      <p:sp>
        <p:nvSpPr>
          <p:cNvPr id="3" name="正方形/長方形 2"/>
          <p:cNvSpPr/>
          <p:nvPr/>
        </p:nvSpPr>
        <p:spPr>
          <a:xfrm>
            <a:off x="1654995" y="494442"/>
            <a:ext cx="3534237" cy="338554"/>
          </a:xfrm>
          <a:prstGeom prst="rect">
            <a:avLst/>
          </a:prstGeom>
        </p:spPr>
        <p:txBody>
          <a:bodyPr wrap="none">
            <a:spAutoFit/>
          </a:bodyPr>
          <a:lstStyle/>
          <a:p>
            <a:r>
              <a:rPr lang="ja-JP" altLang="en-US" sz="1600" dirty="0">
                <a:solidFill>
                  <a:schemeClr val="bg1"/>
                </a:solidFill>
                <a:latin typeface="メイリオ"/>
                <a:ea typeface="メイリオ"/>
                <a:cs typeface="メイリオ"/>
              </a:rPr>
              <a:t>浜松子ども支援</a:t>
            </a:r>
            <a:r>
              <a:rPr lang="en-US" altLang="ja-JP" sz="1600" dirty="0">
                <a:solidFill>
                  <a:schemeClr val="bg1"/>
                </a:solidFill>
                <a:latin typeface="メイリオ"/>
                <a:ea typeface="メイリオ"/>
                <a:cs typeface="メイリオ"/>
              </a:rPr>
              <a:t>NET </a:t>
            </a:r>
            <a:r>
              <a:rPr lang="ja-JP" altLang="en-US" sz="1600" dirty="0">
                <a:solidFill>
                  <a:schemeClr val="bg1"/>
                </a:solidFill>
                <a:latin typeface="メイリオ"/>
                <a:ea typeface="メイリオ"/>
                <a:cs typeface="メイリオ"/>
              </a:rPr>
              <a:t>設立記念講演会</a:t>
            </a:r>
          </a:p>
        </p:txBody>
      </p:sp>
      <p:sp>
        <p:nvSpPr>
          <p:cNvPr id="4" name="正方形/長方形 3"/>
          <p:cNvSpPr/>
          <p:nvPr/>
        </p:nvSpPr>
        <p:spPr>
          <a:xfrm>
            <a:off x="1568188" y="2019486"/>
            <a:ext cx="5032147" cy="400110"/>
          </a:xfrm>
          <a:prstGeom prst="rect">
            <a:avLst/>
          </a:prstGeom>
        </p:spPr>
        <p:txBody>
          <a:bodyPr wrap="none">
            <a:spAutoFit/>
          </a:bodyPr>
          <a:lstStyle/>
          <a:p>
            <a:r>
              <a:rPr lang="en-US" altLang="ja-JP" sz="1800" dirty="0">
                <a:solidFill>
                  <a:schemeClr val="bg1"/>
                </a:solidFill>
                <a:latin typeface="メイリオ"/>
                <a:ea typeface="メイリオ"/>
                <a:cs typeface="メイリオ"/>
              </a:rPr>
              <a:t>〜</a:t>
            </a:r>
            <a:r>
              <a:rPr lang="ja-JP" altLang="en-US" sz="1800" dirty="0">
                <a:solidFill>
                  <a:schemeClr val="bg1"/>
                </a:solidFill>
                <a:latin typeface="メイリオ"/>
                <a:ea typeface="メイリオ"/>
                <a:cs typeface="メイリオ"/>
              </a:rPr>
              <a:t>当事者の伝えたいこと</a:t>
            </a:r>
            <a:r>
              <a:rPr lang="ja-JP" altLang="en-US" sz="1600" dirty="0">
                <a:solidFill>
                  <a:schemeClr val="bg1"/>
                </a:solidFill>
                <a:latin typeface="メイリオ"/>
                <a:ea typeface="メイリオ"/>
                <a:cs typeface="メイリオ"/>
              </a:rPr>
              <a:t>（現在・過去・未来）</a:t>
            </a:r>
            <a:r>
              <a:rPr lang="en-US" altLang="ja-JP" sz="2000" dirty="0">
                <a:solidFill>
                  <a:schemeClr val="bg1"/>
                </a:solidFill>
                <a:latin typeface="メイリオ"/>
                <a:ea typeface="メイリオ"/>
                <a:cs typeface="メイリオ"/>
              </a:rPr>
              <a:t>〜</a:t>
            </a:r>
            <a:endParaRPr lang="ja-JP" altLang="en-US" sz="2000" dirty="0">
              <a:solidFill>
                <a:schemeClr val="bg1"/>
              </a:solidFill>
              <a:latin typeface="メイリオ"/>
              <a:ea typeface="メイリオ"/>
              <a:cs typeface="メイリオ"/>
            </a:endParaRPr>
          </a:p>
        </p:txBody>
      </p:sp>
      <p:sp>
        <p:nvSpPr>
          <p:cNvPr id="5" name="正方形/長方形 4"/>
          <p:cNvSpPr/>
          <p:nvPr/>
        </p:nvSpPr>
        <p:spPr>
          <a:xfrm>
            <a:off x="5278443" y="527930"/>
            <a:ext cx="1943100" cy="861774"/>
          </a:xfrm>
          <a:prstGeom prst="rect">
            <a:avLst/>
          </a:prstGeom>
        </p:spPr>
        <p:txBody>
          <a:bodyPr wrap="square">
            <a:spAutoFit/>
          </a:bodyPr>
          <a:lstStyle/>
          <a:p>
            <a:pPr algn="ctr">
              <a:lnSpc>
                <a:spcPts val="2000"/>
              </a:lnSpc>
            </a:pPr>
            <a:r>
              <a:rPr lang="ja-JP" altLang="en-US" sz="2400" dirty="0">
                <a:solidFill>
                  <a:srgbClr val="009944"/>
                </a:solidFill>
                <a:latin typeface="メイリオ"/>
                <a:ea typeface="メイリオ"/>
                <a:cs typeface="メイリオ"/>
              </a:rPr>
              <a:t>参加費</a:t>
            </a:r>
          </a:p>
          <a:p>
            <a:pPr algn="ctr">
              <a:lnSpc>
                <a:spcPts val="2000"/>
              </a:lnSpc>
            </a:pPr>
            <a:r>
              <a:rPr lang="en-US" altLang="ja-JP" sz="2400" dirty="0">
                <a:solidFill>
                  <a:srgbClr val="009944"/>
                </a:solidFill>
                <a:latin typeface="メイリオ"/>
                <a:ea typeface="メイリオ"/>
                <a:cs typeface="メイリオ"/>
              </a:rPr>
              <a:t>¥500</a:t>
            </a:r>
            <a:endParaRPr lang="ja-JP" altLang="en-US" sz="2400" dirty="0">
              <a:solidFill>
                <a:srgbClr val="009944"/>
              </a:solidFill>
              <a:latin typeface="メイリオ"/>
              <a:ea typeface="メイリオ"/>
              <a:cs typeface="メイリオ"/>
            </a:endParaRPr>
          </a:p>
          <a:p>
            <a:pPr algn="ctr">
              <a:lnSpc>
                <a:spcPts val="2000"/>
              </a:lnSpc>
            </a:pPr>
            <a:r>
              <a:rPr lang="ja-JP" altLang="en-US" sz="1600" dirty="0">
                <a:solidFill>
                  <a:srgbClr val="009944"/>
                </a:solidFill>
                <a:latin typeface="HGSｺﾞｼｯｸE" panose="020B0900000000000000" pitchFamily="50" charset="-128"/>
                <a:ea typeface="HGSｺﾞｼｯｸE" panose="020B0900000000000000" pitchFamily="50" charset="-128"/>
              </a:rPr>
              <a:t>（定員</a:t>
            </a:r>
            <a:r>
              <a:rPr lang="en-US" altLang="ja-JP" sz="1600" dirty="0">
                <a:solidFill>
                  <a:srgbClr val="009944"/>
                </a:solidFill>
                <a:latin typeface="HGSｺﾞｼｯｸE" panose="020B0900000000000000" pitchFamily="50" charset="-128"/>
                <a:ea typeface="HGSｺﾞｼｯｸE" panose="020B0900000000000000" pitchFamily="50" charset="-128"/>
              </a:rPr>
              <a:t> 300</a:t>
            </a:r>
            <a:r>
              <a:rPr lang="ja-JP" altLang="en-US" sz="1600" dirty="0">
                <a:solidFill>
                  <a:srgbClr val="009944"/>
                </a:solidFill>
                <a:latin typeface="HGSｺﾞｼｯｸE" panose="020B0900000000000000" pitchFamily="50" charset="-128"/>
                <a:ea typeface="HGSｺﾞｼｯｸE" panose="020B0900000000000000" pitchFamily="50" charset="-128"/>
              </a:rPr>
              <a:t>名様）</a:t>
            </a:r>
          </a:p>
        </p:txBody>
      </p:sp>
      <p:sp>
        <p:nvSpPr>
          <p:cNvPr id="6" name="正方形/長方形 5"/>
          <p:cNvSpPr/>
          <p:nvPr/>
        </p:nvSpPr>
        <p:spPr>
          <a:xfrm>
            <a:off x="1625469" y="925173"/>
            <a:ext cx="3652974" cy="1200329"/>
          </a:xfrm>
          <a:prstGeom prst="rect">
            <a:avLst/>
          </a:prstGeom>
        </p:spPr>
        <p:txBody>
          <a:bodyPr wrap="square">
            <a:spAutoFit/>
          </a:bodyPr>
          <a:lstStyle/>
          <a:p>
            <a:r>
              <a:rPr lang="ja-JP" altLang="en-US" sz="3600" dirty="0">
                <a:solidFill>
                  <a:schemeClr val="bg1"/>
                </a:solidFill>
                <a:latin typeface="メイリオ"/>
                <a:ea typeface="メイリオ"/>
                <a:cs typeface="メイリオ"/>
              </a:rPr>
              <a:t>誤解されてきた</a:t>
            </a:r>
            <a:endParaRPr lang="en-US" altLang="ja-JP" sz="3600" dirty="0">
              <a:solidFill>
                <a:schemeClr val="bg1"/>
              </a:solidFill>
              <a:latin typeface="メイリオ"/>
              <a:ea typeface="メイリオ"/>
              <a:cs typeface="メイリオ"/>
            </a:endParaRPr>
          </a:p>
          <a:p>
            <a:r>
              <a:rPr lang="ja-JP" altLang="en-US" sz="3600" dirty="0">
                <a:solidFill>
                  <a:schemeClr val="bg1"/>
                </a:solidFill>
                <a:latin typeface="メイリオ"/>
                <a:ea typeface="メイリオ"/>
                <a:cs typeface="メイリオ"/>
              </a:rPr>
              <a:t>発達障害</a:t>
            </a:r>
          </a:p>
        </p:txBody>
      </p:sp>
      <p:sp>
        <p:nvSpPr>
          <p:cNvPr id="8" name="正方形/長方形 7"/>
          <p:cNvSpPr/>
          <p:nvPr/>
        </p:nvSpPr>
        <p:spPr>
          <a:xfrm>
            <a:off x="4636011" y="2958911"/>
            <a:ext cx="2636748" cy="1015663"/>
          </a:xfrm>
          <a:prstGeom prst="rect">
            <a:avLst/>
          </a:prstGeom>
        </p:spPr>
        <p:txBody>
          <a:bodyPr wrap="square">
            <a:spAutoFit/>
          </a:bodyPr>
          <a:lstStyle/>
          <a:p>
            <a:pPr>
              <a:lnSpc>
                <a:spcPts val="1800"/>
              </a:lnSpc>
            </a:pPr>
            <a:r>
              <a:rPr lang="ja-JP" altLang="en-US" sz="2000" dirty="0">
                <a:solidFill>
                  <a:srgbClr val="009944"/>
                </a:solidFill>
                <a:latin typeface="メイリオ"/>
                <a:ea typeface="メイリオ"/>
                <a:cs typeface="メイリオ"/>
              </a:rPr>
              <a:t>第２部</a:t>
            </a:r>
            <a:r>
              <a:rPr lang="en-US" altLang="ja-JP" sz="2000" dirty="0">
                <a:solidFill>
                  <a:srgbClr val="009944"/>
                </a:solidFill>
                <a:latin typeface="メイリオ"/>
                <a:ea typeface="メイリオ"/>
                <a:cs typeface="メイリオ"/>
              </a:rPr>
              <a:t> </a:t>
            </a:r>
            <a:r>
              <a:rPr lang="en-US" altLang="ja-JP" sz="1200" dirty="0">
                <a:solidFill>
                  <a:srgbClr val="009944"/>
                </a:solidFill>
                <a:latin typeface="メイリオ"/>
                <a:ea typeface="メイリオ"/>
                <a:cs typeface="メイリオ"/>
              </a:rPr>
              <a:t>(14:00~14:40)</a:t>
            </a:r>
          </a:p>
          <a:p>
            <a:pPr>
              <a:lnSpc>
                <a:spcPts val="1800"/>
              </a:lnSpc>
            </a:pPr>
            <a:endParaRPr lang="en-US" altLang="ja-JP" sz="800" dirty="0">
              <a:solidFill>
                <a:srgbClr val="009944"/>
              </a:solidFill>
              <a:latin typeface="メイリオ"/>
              <a:ea typeface="メイリオ"/>
              <a:cs typeface="メイリオ"/>
            </a:endParaRPr>
          </a:p>
          <a:p>
            <a:pPr>
              <a:lnSpc>
                <a:spcPts val="1800"/>
              </a:lnSpc>
            </a:pPr>
            <a:r>
              <a:rPr lang="ja-JP" altLang="en-US" sz="1800" u="sng" dirty="0">
                <a:solidFill>
                  <a:srgbClr val="009944"/>
                </a:solidFill>
                <a:latin typeface="メイリオ"/>
                <a:ea typeface="メイリオ"/>
                <a:cs typeface="メイリオ"/>
              </a:rPr>
              <a:t>当事者の体験談</a:t>
            </a:r>
            <a:endParaRPr lang="en-US" altLang="ja-JP" sz="1800" u="sng" dirty="0">
              <a:solidFill>
                <a:srgbClr val="009944"/>
              </a:solidFill>
              <a:latin typeface="メイリオ"/>
              <a:ea typeface="メイリオ"/>
              <a:cs typeface="メイリオ"/>
            </a:endParaRPr>
          </a:p>
          <a:p>
            <a:pPr>
              <a:lnSpc>
                <a:spcPts val="1800"/>
              </a:lnSpc>
            </a:pPr>
            <a:r>
              <a:rPr lang="ja-JP" altLang="en-US" sz="1600" dirty="0">
                <a:solidFill>
                  <a:srgbClr val="009944"/>
                </a:solidFill>
                <a:latin typeface="メイリオ"/>
                <a:ea typeface="メイリオ"/>
                <a:cs typeface="メイリオ"/>
              </a:rPr>
              <a:t>当事者の方２名のお話</a:t>
            </a:r>
            <a:endParaRPr lang="en-US" altLang="ja-JP" sz="1600" dirty="0">
              <a:solidFill>
                <a:srgbClr val="009944"/>
              </a:solidFill>
              <a:latin typeface="メイリオ"/>
              <a:ea typeface="メイリオ"/>
              <a:cs typeface="メイリオ"/>
            </a:endParaRPr>
          </a:p>
        </p:txBody>
      </p:sp>
      <p:sp>
        <p:nvSpPr>
          <p:cNvPr id="17" name="正方形/長方形 16"/>
          <p:cNvSpPr/>
          <p:nvPr/>
        </p:nvSpPr>
        <p:spPr>
          <a:xfrm>
            <a:off x="4855413" y="9903748"/>
            <a:ext cx="184731" cy="323165"/>
          </a:xfrm>
          <a:prstGeom prst="rect">
            <a:avLst/>
          </a:prstGeom>
        </p:spPr>
        <p:txBody>
          <a:bodyPr wrap="none">
            <a:spAutoFit/>
          </a:bodyPr>
          <a:lstStyle/>
          <a:p>
            <a:endParaRPr lang="ja-JP" altLang="en-US" sz="1500" dirty="0">
              <a:solidFill>
                <a:schemeClr val="bg1"/>
              </a:solidFill>
              <a:latin typeface="メイリオ"/>
              <a:ea typeface="メイリオ"/>
              <a:cs typeface="メイリオ"/>
            </a:endParaRPr>
          </a:p>
        </p:txBody>
      </p:sp>
      <p:grpSp>
        <p:nvGrpSpPr>
          <p:cNvPr id="2" name="グループ化 1">
            <a:extLst>
              <a:ext uri="{FF2B5EF4-FFF2-40B4-BE49-F238E27FC236}">
                <a16:creationId xmlns:a16="http://schemas.microsoft.com/office/drawing/2014/main" xmlns="" id="{C44C987E-C649-497F-89F6-ABAA02125693}"/>
              </a:ext>
            </a:extLst>
          </p:cNvPr>
          <p:cNvGrpSpPr/>
          <p:nvPr/>
        </p:nvGrpSpPr>
        <p:grpSpPr>
          <a:xfrm>
            <a:off x="294328" y="3274058"/>
            <a:ext cx="3705337" cy="985272"/>
            <a:chOff x="3446462" y="4310194"/>
            <a:chExt cx="4546018" cy="894827"/>
          </a:xfrm>
        </p:grpSpPr>
        <p:sp>
          <p:nvSpPr>
            <p:cNvPr id="10" name="正方形/長方形 9"/>
            <p:cNvSpPr/>
            <p:nvPr/>
          </p:nvSpPr>
          <p:spPr>
            <a:xfrm>
              <a:off x="4616056" y="4310194"/>
              <a:ext cx="2983374" cy="293499"/>
            </a:xfrm>
            <a:prstGeom prst="rect">
              <a:avLst/>
            </a:prstGeom>
          </p:spPr>
          <p:txBody>
            <a:bodyPr wrap="square">
              <a:spAutoFit/>
            </a:bodyPr>
            <a:lstStyle/>
            <a:p>
              <a:pPr>
                <a:lnSpc>
                  <a:spcPts val="1800"/>
                </a:lnSpc>
              </a:pPr>
              <a:r>
                <a:rPr lang="ja-JP" altLang="en-US" sz="2000" dirty="0">
                  <a:solidFill>
                    <a:srgbClr val="009944"/>
                  </a:solidFill>
                  <a:latin typeface="メイリオ"/>
                  <a:ea typeface="メイリオ"/>
                  <a:cs typeface="メイリオ"/>
                </a:rPr>
                <a:t>第１部</a:t>
              </a:r>
              <a:r>
                <a:rPr lang="en-US" altLang="ja-JP" sz="1200" dirty="0">
                  <a:solidFill>
                    <a:srgbClr val="009944"/>
                  </a:solidFill>
                  <a:latin typeface="メイリオ"/>
                  <a:ea typeface="メイリオ"/>
                  <a:cs typeface="メイリオ"/>
                </a:rPr>
                <a:t>(13:30~14:00)</a:t>
              </a:r>
              <a:endParaRPr lang="ja-JP" altLang="en-US" sz="1200" dirty="0">
                <a:solidFill>
                  <a:srgbClr val="009944"/>
                </a:solidFill>
                <a:latin typeface="メイリオ"/>
                <a:ea typeface="メイリオ"/>
                <a:cs typeface="メイリオ"/>
              </a:endParaRPr>
            </a:p>
          </p:txBody>
        </p:sp>
        <p:sp>
          <p:nvSpPr>
            <p:cNvPr id="40" name="正方形/長方形 39"/>
            <p:cNvSpPr/>
            <p:nvPr/>
          </p:nvSpPr>
          <p:spPr>
            <a:xfrm>
              <a:off x="3446462" y="4608704"/>
              <a:ext cx="4546018" cy="596317"/>
            </a:xfrm>
            <a:prstGeom prst="rect">
              <a:avLst/>
            </a:prstGeom>
          </p:spPr>
          <p:txBody>
            <a:bodyPr wrap="square">
              <a:spAutoFit/>
            </a:bodyPr>
            <a:lstStyle/>
            <a:p>
              <a:pPr algn="ctr">
                <a:lnSpc>
                  <a:spcPts val="1800"/>
                </a:lnSpc>
              </a:pPr>
              <a:r>
                <a:rPr lang="ja-JP" altLang="en-US" sz="1700" dirty="0">
                  <a:solidFill>
                    <a:srgbClr val="009944"/>
                  </a:solidFill>
                  <a:latin typeface="メイリオ"/>
                  <a:ea typeface="メイリオ"/>
                  <a:cs typeface="メイリオ"/>
                </a:rPr>
                <a:t>「大人の発達障害」</a:t>
              </a:r>
              <a:endParaRPr lang="en-US" altLang="ja-JP" sz="1700" dirty="0">
                <a:solidFill>
                  <a:srgbClr val="009944"/>
                </a:solidFill>
                <a:latin typeface="メイリオ"/>
                <a:ea typeface="メイリオ"/>
                <a:cs typeface="メイリオ"/>
              </a:endParaRPr>
            </a:p>
            <a:p>
              <a:pPr algn="ctr">
                <a:lnSpc>
                  <a:spcPts val="1800"/>
                </a:lnSpc>
              </a:pPr>
              <a:r>
                <a:rPr lang="ja-JP" altLang="en-US" sz="1700" dirty="0">
                  <a:solidFill>
                    <a:srgbClr val="009944"/>
                  </a:solidFill>
                  <a:latin typeface="メイリオ"/>
                  <a:ea typeface="メイリオ"/>
                  <a:cs typeface="メイリオ"/>
                </a:rPr>
                <a:t>講師：内山</a:t>
              </a:r>
              <a:r>
                <a:rPr lang="en-US" altLang="ja-JP" sz="1700" dirty="0">
                  <a:solidFill>
                    <a:srgbClr val="009944"/>
                  </a:solidFill>
                  <a:latin typeface="メイリオ"/>
                  <a:ea typeface="メイリオ"/>
                  <a:cs typeface="メイリオ"/>
                </a:rPr>
                <a:t> </a:t>
              </a:r>
              <a:r>
                <a:rPr lang="ja-JP" altLang="en-US" sz="1700" dirty="0">
                  <a:solidFill>
                    <a:srgbClr val="009944"/>
                  </a:solidFill>
                  <a:latin typeface="メイリオ"/>
                  <a:ea typeface="メイリオ"/>
                  <a:cs typeface="メイリオ"/>
                </a:rPr>
                <a:t>敏</a:t>
              </a:r>
              <a:r>
                <a:rPr lang="en-US" altLang="ja-JP" sz="1700" dirty="0">
                  <a:solidFill>
                    <a:srgbClr val="009944"/>
                  </a:solidFill>
                  <a:latin typeface="メイリオ"/>
                  <a:ea typeface="メイリオ"/>
                  <a:cs typeface="メイリオ"/>
                </a:rPr>
                <a:t> </a:t>
              </a:r>
              <a:r>
                <a:rPr lang="ja-JP" altLang="en-US" sz="700" dirty="0">
                  <a:solidFill>
                    <a:srgbClr val="009944"/>
                  </a:solidFill>
                  <a:latin typeface="メイリオ"/>
                  <a:ea typeface="メイリオ"/>
                  <a:cs typeface="メイリオ"/>
                </a:rPr>
                <a:t>　</a:t>
              </a:r>
              <a:endParaRPr lang="en-US" altLang="ja-JP" sz="700" dirty="0">
                <a:solidFill>
                  <a:srgbClr val="009944"/>
                </a:solidFill>
                <a:latin typeface="メイリオ"/>
                <a:ea typeface="メイリオ"/>
                <a:cs typeface="メイリオ"/>
              </a:endParaRPr>
            </a:p>
            <a:p>
              <a:pPr algn="ctr">
                <a:lnSpc>
                  <a:spcPts val="800"/>
                </a:lnSpc>
              </a:pPr>
              <a:r>
                <a:rPr lang="en-US" altLang="ja-JP" sz="1200" dirty="0">
                  <a:solidFill>
                    <a:srgbClr val="009944"/>
                  </a:solidFill>
                  <a:latin typeface="メイリオ"/>
                  <a:ea typeface="メイリオ"/>
                  <a:cs typeface="メイリオ"/>
                </a:rPr>
                <a:t>(</a:t>
              </a:r>
              <a:r>
                <a:rPr lang="ja-JP" altLang="en-US" sz="1200" dirty="0">
                  <a:solidFill>
                    <a:srgbClr val="009944"/>
                  </a:solidFill>
                  <a:latin typeface="メイリオ"/>
                  <a:ea typeface="メイリオ"/>
                  <a:cs typeface="メイリオ"/>
                </a:rPr>
                <a:t>浜松市発達相談支援センタールピロ 所長）</a:t>
              </a:r>
              <a:endParaRPr lang="ja-JP" altLang="en-US" sz="1100" dirty="0">
                <a:solidFill>
                  <a:srgbClr val="009944"/>
                </a:solidFill>
                <a:latin typeface="メイリオ"/>
                <a:ea typeface="メイリオ"/>
                <a:cs typeface="メイリオ"/>
              </a:endParaRPr>
            </a:p>
          </p:txBody>
        </p:sp>
      </p:grpSp>
      <p:grpSp>
        <p:nvGrpSpPr>
          <p:cNvPr id="18" name="グループ化 17"/>
          <p:cNvGrpSpPr/>
          <p:nvPr/>
        </p:nvGrpSpPr>
        <p:grpSpPr>
          <a:xfrm>
            <a:off x="3597181" y="4057148"/>
            <a:ext cx="3764623" cy="1531956"/>
            <a:chOff x="4033315" y="5655562"/>
            <a:chExt cx="2400386" cy="1234598"/>
          </a:xfrm>
        </p:grpSpPr>
        <p:pic>
          <p:nvPicPr>
            <p:cNvPr id="36" name="図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3315" y="5655562"/>
              <a:ext cx="2329900" cy="1234598"/>
            </a:xfrm>
            <a:prstGeom prst="rect">
              <a:avLst/>
            </a:prstGeom>
          </p:spPr>
        </p:pic>
        <p:sp>
          <p:nvSpPr>
            <p:cNvPr id="9" name="正方形/長方形 8"/>
            <p:cNvSpPr/>
            <p:nvPr/>
          </p:nvSpPr>
          <p:spPr>
            <a:xfrm>
              <a:off x="4082623" y="6226731"/>
              <a:ext cx="2351078" cy="404167"/>
            </a:xfrm>
            <a:prstGeom prst="rect">
              <a:avLst/>
            </a:prstGeom>
          </p:spPr>
          <p:txBody>
            <a:bodyPr wrap="square">
              <a:spAutoFit/>
            </a:bodyPr>
            <a:lstStyle/>
            <a:p>
              <a:pPr>
                <a:lnSpc>
                  <a:spcPts val="1800"/>
                </a:lnSpc>
              </a:pPr>
              <a:r>
                <a:rPr lang="ja-JP" altLang="en-US" sz="1700" dirty="0">
                  <a:solidFill>
                    <a:srgbClr val="009944"/>
                  </a:solidFill>
                  <a:latin typeface="メイリオ"/>
                  <a:ea typeface="メイリオ"/>
                  <a:cs typeface="メイリオ"/>
                </a:rPr>
                <a:t>講師と当事者によるシンポジウム</a:t>
              </a:r>
              <a:endParaRPr lang="en-US" altLang="ja-JP" sz="1700" dirty="0">
                <a:solidFill>
                  <a:srgbClr val="009944"/>
                </a:solidFill>
                <a:latin typeface="メイリオ"/>
                <a:ea typeface="メイリオ"/>
                <a:cs typeface="メイリオ"/>
              </a:endParaRPr>
            </a:p>
            <a:p>
              <a:pPr algn="ctr">
                <a:lnSpc>
                  <a:spcPts val="1800"/>
                </a:lnSpc>
              </a:pPr>
              <a:r>
                <a:rPr lang="ja-JP" altLang="en-US" sz="1700" dirty="0">
                  <a:solidFill>
                    <a:srgbClr val="009944"/>
                  </a:solidFill>
                  <a:latin typeface="メイリオ"/>
                  <a:ea typeface="メイリオ"/>
                  <a:cs typeface="メイリオ"/>
                </a:rPr>
                <a:t>「現在・過去・未来」</a:t>
              </a:r>
            </a:p>
          </p:txBody>
        </p:sp>
        <p:sp>
          <p:nvSpPr>
            <p:cNvPr id="44" name="正方形/長方形 43"/>
            <p:cNvSpPr/>
            <p:nvPr/>
          </p:nvSpPr>
          <p:spPr>
            <a:xfrm>
              <a:off x="4349918" y="5913733"/>
              <a:ext cx="1797399" cy="250934"/>
            </a:xfrm>
            <a:prstGeom prst="rect">
              <a:avLst/>
            </a:prstGeom>
          </p:spPr>
          <p:txBody>
            <a:bodyPr wrap="square">
              <a:spAutoFit/>
            </a:bodyPr>
            <a:lstStyle/>
            <a:p>
              <a:pPr>
                <a:lnSpc>
                  <a:spcPts val="1800"/>
                </a:lnSpc>
              </a:pPr>
              <a:r>
                <a:rPr lang="ja-JP" altLang="en-US" sz="2000" dirty="0">
                  <a:solidFill>
                    <a:srgbClr val="009944"/>
                  </a:solidFill>
                  <a:latin typeface="メイリオ"/>
                  <a:ea typeface="メイリオ"/>
                  <a:cs typeface="メイリオ"/>
                </a:rPr>
                <a:t>第</a:t>
              </a:r>
              <a:r>
                <a:rPr lang="en-US" altLang="ja-JP" sz="2000" dirty="0">
                  <a:solidFill>
                    <a:srgbClr val="009944"/>
                  </a:solidFill>
                  <a:latin typeface="メイリオ"/>
                  <a:ea typeface="メイリオ"/>
                  <a:cs typeface="メイリオ"/>
                </a:rPr>
                <a:t>3</a:t>
              </a:r>
              <a:r>
                <a:rPr lang="ja-JP" altLang="en-US" sz="2000" dirty="0">
                  <a:solidFill>
                    <a:srgbClr val="009944"/>
                  </a:solidFill>
                  <a:latin typeface="メイリオ"/>
                  <a:ea typeface="メイリオ"/>
                  <a:cs typeface="メイリオ"/>
                </a:rPr>
                <a:t>部</a:t>
              </a:r>
              <a:r>
                <a:rPr lang="ja-JP" altLang="en-US" sz="1200" dirty="0">
                  <a:solidFill>
                    <a:srgbClr val="009944"/>
                  </a:solidFill>
                  <a:latin typeface="メイリオ"/>
                  <a:ea typeface="メイリオ"/>
                  <a:cs typeface="メイリオ"/>
                </a:rPr>
                <a:t>（</a:t>
              </a:r>
              <a:r>
                <a:rPr lang="en-US" altLang="ja-JP" sz="1200" dirty="0">
                  <a:solidFill>
                    <a:srgbClr val="009944"/>
                  </a:solidFill>
                  <a:latin typeface="メイリオ"/>
                  <a:ea typeface="メイリオ"/>
                  <a:cs typeface="メイリオ"/>
                </a:rPr>
                <a:t>15:30</a:t>
              </a:r>
              <a:r>
                <a:rPr lang="ja-JP" altLang="en-US" sz="1200" dirty="0">
                  <a:solidFill>
                    <a:srgbClr val="009944"/>
                  </a:solidFill>
                  <a:latin typeface="メイリオ"/>
                  <a:ea typeface="メイリオ"/>
                  <a:cs typeface="メイリオ"/>
                </a:rPr>
                <a:t>～</a:t>
              </a:r>
              <a:r>
                <a:rPr lang="en-US" altLang="ja-JP" sz="1200" dirty="0">
                  <a:solidFill>
                    <a:srgbClr val="009944"/>
                  </a:solidFill>
                  <a:latin typeface="メイリオ"/>
                  <a:ea typeface="メイリオ"/>
                  <a:cs typeface="メイリオ"/>
                </a:rPr>
                <a:t>16:30</a:t>
              </a:r>
              <a:r>
                <a:rPr lang="ja-JP" altLang="en-US" sz="1200" dirty="0">
                  <a:solidFill>
                    <a:srgbClr val="009944"/>
                  </a:solidFill>
                  <a:latin typeface="メイリオ"/>
                  <a:ea typeface="メイリオ"/>
                  <a:cs typeface="メイリオ"/>
                </a:rPr>
                <a:t>）</a:t>
              </a:r>
              <a:endParaRPr lang="ja-JP" altLang="en-US" sz="800" dirty="0">
                <a:solidFill>
                  <a:srgbClr val="009944"/>
                </a:solidFill>
                <a:latin typeface="メイリオ"/>
                <a:ea typeface="メイリオ"/>
                <a:cs typeface="メイリオ"/>
              </a:endParaRPr>
            </a:p>
          </p:txBody>
        </p:sp>
      </p:grpSp>
      <p:sp>
        <p:nvSpPr>
          <p:cNvPr id="47" name="正方形/長方形 46"/>
          <p:cNvSpPr/>
          <p:nvPr/>
        </p:nvSpPr>
        <p:spPr>
          <a:xfrm>
            <a:off x="4462276" y="10340113"/>
            <a:ext cx="492444" cy="261610"/>
          </a:xfrm>
          <a:prstGeom prst="rect">
            <a:avLst/>
          </a:prstGeom>
        </p:spPr>
        <p:txBody>
          <a:bodyPr wrap="none">
            <a:spAutoFit/>
          </a:bodyPr>
          <a:lstStyle/>
          <a:p>
            <a:pPr algn="ctr"/>
            <a:r>
              <a:rPr lang="en-US" altLang="ja-JP" sz="1100" dirty="0">
                <a:solidFill>
                  <a:srgbClr val="6FBA2C"/>
                </a:solidFill>
                <a:latin typeface="HGSｺﾞｼｯｸE" panose="020B0900000000000000" pitchFamily="50" charset="-128"/>
                <a:ea typeface="HGSｺﾞｼｯｸE" panose="020B0900000000000000" pitchFamily="50" charset="-128"/>
              </a:rPr>
              <a:t>MAIL</a:t>
            </a:r>
            <a:endParaRPr lang="ja-JP" altLang="en-US" sz="1100" dirty="0">
              <a:solidFill>
                <a:srgbClr val="6FBA2C"/>
              </a:solidFill>
              <a:latin typeface="HGSｺﾞｼｯｸE" panose="020B0900000000000000" pitchFamily="50" charset="-128"/>
              <a:ea typeface="HGSｺﾞｼｯｸE" panose="020B0900000000000000" pitchFamily="50" charset="-128"/>
            </a:endParaRPr>
          </a:p>
        </p:txBody>
      </p:sp>
      <p:grpSp>
        <p:nvGrpSpPr>
          <p:cNvPr id="39" name="グループ化 38">
            <a:extLst>
              <a:ext uri="{FF2B5EF4-FFF2-40B4-BE49-F238E27FC236}">
                <a16:creationId xmlns:a16="http://schemas.microsoft.com/office/drawing/2014/main" xmlns="" id="{65AFD917-44F2-436F-80EB-505C603D3195}"/>
              </a:ext>
            </a:extLst>
          </p:cNvPr>
          <p:cNvGrpSpPr/>
          <p:nvPr/>
        </p:nvGrpSpPr>
        <p:grpSpPr>
          <a:xfrm>
            <a:off x="4106807" y="5727613"/>
            <a:ext cx="2299793" cy="739390"/>
            <a:chOff x="4040340" y="2010649"/>
            <a:chExt cx="2569221" cy="1269808"/>
          </a:xfrm>
        </p:grpSpPr>
        <p:sp>
          <p:nvSpPr>
            <p:cNvPr id="43" name="円形吹き出し 12">
              <a:extLst>
                <a:ext uri="{FF2B5EF4-FFF2-40B4-BE49-F238E27FC236}">
                  <a16:creationId xmlns:a16="http://schemas.microsoft.com/office/drawing/2014/main" xmlns="" id="{7CF6AAD0-A1BC-450C-AF0D-A51A93137B0C}"/>
                </a:ext>
              </a:extLst>
            </p:cNvPr>
            <p:cNvSpPr/>
            <p:nvPr/>
          </p:nvSpPr>
          <p:spPr>
            <a:xfrm>
              <a:off x="4040340" y="2010649"/>
              <a:ext cx="2551118" cy="1185942"/>
            </a:xfrm>
            <a:prstGeom prst="wedgeEllipseCallout">
              <a:avLst>
                <a:gd name="adj1" fmla="val -67425"/>
                <a:gd name="adj2" fmla="val -946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dirty="0"/>
            </a:p>
          </p:txBody>
        </p:sp>
        <p:sp>
          <p:nvSpPr>
            <p:cNvPr id="46" name="テキスト ボックス 45">
              <a:extLst>
                <a:ext uri="{FF2B5EF4-FFF2-40B4-BE49-F238E27FC236}">
                  <a16:creationId xmlns:a16="http://schemas.microsoft.com/office/drawing/2014/main" xmlns="" id="{FAF479F9-3139-4DF1-B2B4-EF0990E7281B}"/>
                </a:ext>
              </a:extLst>
            </p:cNvPr>
            <p:cNvSpPr txBox="1"/>
            <p:nvPr/>
          </p:nvSpPr>
          <p:spPr>
            <a:xfrm>
              <a:off x="4329467" y="2064753"/>
              <a:ext cx="2280094" cy="1215704"/>
            </a:xfrm>
            <a:prstGeom prst="rect">
              <a:avLst/>
            </a:prstGeom>
            <a:noFill/>
          </p:spPr>
          <p:txBody>
            <a:bodyPr wrap="square" rtlCol="0">
              <a:spAutoFit/>
            </a:bodyPr>
            <a:lstStyle/>
            <a:p>
              <a:r>
                <a:rPr kumimoji="1" lang="ja-JP" altLang="en-US" sz="1000" dirty="0"/>
                <a:t>ガチャガチャあります♪</a:t>
              </a:r>
              <a:endParaRPr kumimoji="1" lang="en-US" altLang="ja-JP" sz="1000" dirty="0"/>
            </a:p>
            <a:p>
              <a:r>
                <a:rPr lang="ja-JP" altLang="en-US" sz="1000" dirty="0"/>
                <a:t>当事者の方の作品をカプセルに入れてお届けします。</a:t>
              </a:r>
              <a:endParaRPr lang="en-US" altLang="ja-JP" sz="1000" dirty="0"/>
            </a:p>
            <a:p>
              <a:r>
                <a:rPr lang="ja-JP" altLang="en-US" sz="1000" dirty="0"/>
                <a:t>　　　　（１</a:t>
              </a:r>
              <a:r>
                <a:rPr kumimoji="1" lang="ja-JP" altLang="en-US" sz="1000" dirty="0"/>
                <a:t>回  </a:t>
              </a:r>
              <a:r>
                <a:rPr kumimoji="1" lang="en-US" altLang="ja-JP" sz="1000" dirty="0"/>
                <a:t>\</a:t>
              </a:r>
              <a:r>
                <a:rPr kumimoji="1" lang="ja-JP" altLang="en-US" sz="1000" dirty="0"/>
                <a:t>１００）</a:t>
              </a:r>
              <a:endParaRPr kumimoji="1" lang="ja-JP" altLang="en-US" sz="1050" dirty="0"/>
            </a:p>
          </p:txBody>
        </p:sp>
      </p:grpSp>
      <p:pic>
        <p:nvPicPr>
          <p:cNvPr id="16" name="図 15">
            <a:extLst>
              <a:ext uri="{FF2B5EF4-FFF2-40B4-BE49-F238E27FC236}">
                <a16:creationId xmlns:a16="http://schemas.microsoft.com/office/drawing/2014/main" xmlns="" id="{55DDA5FA-5E86-44AB-A91B-9A766D8D95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38297" y="5866514"/>
            <a:ext cx="434474" cy="604840"/>
          </a:xfrm>
          <a:prstGeom prst="rect">
            <a:avLst/>
          </a:prstGeom>
        </p:spPr>
      </p:pic>
      <p:sp>
        <p:nvSpPr>
          <p:cNvPr id="19" name="テキスト ボックス 18"/>
          <p:cNvSpPr txBox="1"/>
          <p:nvPr/>
        </p:nvSpPr>
        <p:spPr>
          <a:xfrm>
            <a:off x="5405130" y="1340584"/>
            <a:ext cx="1911115" cy="646331"/>
          </a:xfrm>
          <a:prstGeom prst="rect">
            <a:avLst/>
          </a:prstGeom>
          <a:noFill/>
        </p:spPr>
        <p:txBody>
          <a:bodyPr wrap="square" rtlCol="0">
            <a:spAutoFit/>
          </a:bodyPr>
          <a:lstStyle/>
          <a:p>
            <a:r>
              <a:rPr kumimoji="1" lang="ja-JP" altLang="en-US" sz="1200" dirty="0">
                <a:solidFill>
                  <a:srgbClr val="171C61"/>
                </a:solidFill>
              </a:rPr>
              <a:t>定員になり次第、締め切りとさせていただきます。</a:t>
            </a:r>
            <a:endParaRPr kumimoji="1" lang="en-US" altLang="ja-JP" sz="1200" dirty="0">
              <a:solidFill>
                <a:srgbClr val="171C61"/>
              </a:solidFill>
            </a:endParaRPr>
          </a:p>
          <a:p>
            <a:pPr algn="ctr"/>
            <a:r>
              <a:rPr lang="ja-JP" altLang="en-US" sz="1200" b="1" dirty="0">
                <a:solidFill>
                  <a:srgbClr val="171C61"/>
                </a:solidFill>
              </a:rPr>
              <a:t>８月１７日（土）締め切り</a:t>
            </a:r>
            <a:endParaRPr lang="en-US" altLang="ja-JP" sz="1200" b="1" dirty="0">
              <a:solidFill>
                <a:srgbClr val="171C61"/>
              </a:solidFill>
            </a:endParaRPr>
          </a:p>
        </p:txBody>
      </p:sp>
      <p:sp>
        <p:nvSpPr>
          <p:cNvPr id="20" name="正方形/長方形 19"/>
          <p:cNvSpPr/>
          <p:nvPr/>
        </p:nvSpPr>
        <p:spPr>
          <a:xfrm>
            <a:off x="606056" y="5385900"/>
            <a:ext cx="1318555" cy="1984404"/>
          </a:xfrm>
          <a:prstGeom prst="rect">
            <a:avLst/>
          </a:prstGeom>
          <a:solidFill>
            <a:srgbClr val="D6ED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1514799" y="4740678"/>
            <a:ext cx="2082381" cy="1012287"/>
            <a:chOff x="1058590" y="5891896"/>
            <a:chExt cx="2082381" cy="1012287"/>
          </a:xfrm>
        </p:grpSpPr>
        <p:pic>
          <p:nvPicPr>
            <p:cNvPr id="42" name="図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8590" y="5891896"/>
              <a:ext cx="2082381" cy="1012287"/>
            </a:xfrm>
            <a:prstGeom prst="rect">
              <a:avLst/>
            </a:prstGeom>
          </p:spPr>
        </p:pic>
        <p:sp>
          <p:nvSpPr>
            <p:cNvPr id="45" name="正方形/長方形 44"/>
            <p:cNvSpPr/>
            <p:nvPr/>
          </p:nvSpPr>
          <p:spPr>
            <a:xfrm>
              <a:off x="1315036" y="6142413"/>
              <a:ext cx="1825935" cy="557845"/>
            </a:xfrm>
            <a:prstGeom prst="rect">
              <a:avLst/>
            </a:prstGeom>
          </p:spPr>
          <p:txBody>
            <a:bodyPr wrap="square">
              <a:spAutoFit/>
            </a:bodyPr>
            <a:lstStyle/>
            <a:p>
              <a:pPr>
                <a:lnSpc>
                  <a:spcPts val="1800"/>
                </a:lnSpc>
              </a:pPr>
              <a:r>
                <a:rPr lang="ja-JP" altLang="en-US" sz="1700" dirty="0">
                  <a:solidFill>
                    <a:srgbClr val="009944"/>
                  </a:solidFill>
                  <a:latin typeface="メイリオ"/>
                  <a:ea typeface="メイリオ"/>
                  <a:cs typeface="メイリオ"/>
                </a:rPr>
                <a:t>閑話休題</a:t>
              </a:r>
              <a:endParaRPr lang="en-US" altLang="ja-JP" sz="1700" dirty="0">
                <a:solidFill>
                  <a:srgbClr val="009944"/>
                </a:solidFill>
                <a:latin typeface="メイリオ"/>
                <a:ea typeface="メイリオ"/>
                <a:cs typeface="メイリオ"/>
              </a:endParaRPr>
            </a:p>
            <a:p>
              <a:pPr>
                <a:lnSpc>
                  <a:spcPts val="1800"/>
                </a:lnSpc>
              </a:pPr>
              <a:r>
                <a:rPr lang="en-US" altLang="ja-JP" sz="1600" dirty="0">
                  <a:solidFill>
                    <a:srgbClr val="009944"/>
                  </a:solidFill>
                  <a:latin typeface="メイリオ"/>
                  <a:ea typeface="メイリオ"/>
                  <a:cs typeface="メイリオ"/>
                </a:rPr>
                <a:t>★</a:t>
              </a:r>
              <a:r>
                <a:rPr lang="ja-JP" altLang="en-US" sz="1600" dirty="0">
                  <a:solidFill>
                    <a:srgbClr val="009944"/>
                  </a:solidFill>
                  <a:latin typeface="メイリオ"/>
                  <a:ea typeface="メイリオ"/>
                  <a:cs typeface="メイリオ"/>
                </a:rPr>
                <a:t>各団体の紹介</a:t>
              </a:r>
              <a:endParaRPr lang="en-US" altLang="ja-JP" sz="1600" dirty="0">
                <a:solidFill>
                  <a:srgbClr val="009944"/>
                </a:solidFill>
                <a:latin typeface="メイリオ"/>
                <a:ea typeface="メイリオ"/>
                <a:cs typeface="メイリオ"/>
              </a:endParaRPr>
            </a:p>
          </p:txBody>
        </p:sp>
      </p:grpSp>
      <p:sp>
        <p:nvSpPr>
          <p:cNvPr id="21" name="テキスト ボックス 20"/>
          <p:cNvSpPr txBox="1"/>
          <p:nvPr/>
        </p:nvSpPr>
        <p:spPr>
          <a:xfrm>
            <a:off x="981948" y="7808783"/>
            <a:ext cx="4163258" cy="369332"/>
          </a:xfrm>
          <a:prstGeom prst="rect">
            <a:avLst/>
          </a:prstGeom>
          <a:solidFill>
            <a:srgbClr val="6FBA2C"/>
          </a:solidFill>
        </p:spPr>
        <p:txBody>
          <a:bodyPr wrap="square" rtlCol="0">
            <a:spAutoFit/>
          </a:bodyPr>
          <a:lstStyle/>
          <a:p>
            <a:r>
              <a:rPr lang="ja-JP" altLang="en-US" sz="1800" dirty="0">
                <a:latin typeface="メイリオ" panose="020B0604030504040204" pitchFamily="50" charset="-128"/>
                <a:ea typeface="メイリオ" panose="020B0604030504040204" pitchFamily="50" charset="-128"/>
              </a:rPr>
              <a:t>＜主催＞浜松子ども支援</a:t>
            </a:r>
            <a:r>
              <a:rPr lang="en-US" altLang="ja-JP" sz="1800" dirty="0">
                <a:latin typeface="メイリオ" panose="020B0604030504040204" pitchFamily="50" charset="-128"/>
                <a:ea typeface="メイリオ" panose="020B0604030504040204" pitchFamily="50" charset="-128"/>
              </a:rPr>
              <a:t>NET</a:t>
            </a:r>
          </a:p>
        </p:txBody>
      </p:sp>
      <p:sp>
        <p:nvSpPr>
          <p:cNvPr id="50" name="テキスト ボックス 49"/>
          <p:cNvSpPr txBox="1"/>
          <p:nvPr/>
        </p:nvSpPr>
        <p:spPr>
          <a:xfrm>
            <a:off x="981948" y="8151022"/>
            <a:ext cx="5873876" cy="369332"/>
          </a:xfrm>
          <a:prstGeom prst="rect">
            <a:avLst/>
          </a:prstGeom>
          <a:solidFill>
            <a:srgbClr val="6FBA2C"/>
          </a:solidFill>
        </p:spPr>
        <p:txBody>
          <a:bodyPr wrap="square" rtlCol="0">
            <a:spAutoFit/>
          </a:bodyPr>
          <a:lstStyle/>
          <a:p>
            <a:r>
              <a:rPr kumimoji="1" lang="ja-JP" altLang="en-US" sz="1800" dirty="0">
                <a:latin typeface="メイリオ" panose="020B0604030504040204" pitchFamily="50" charset="-128"/>
                <a:ea typeface="メイリオ" panose="020B0604030504040204" pitchFamily="50" charset="-128"/>
              </a:rPr>
              <a:t>＜後援＞浜松市、浜松市教育委員会、静岡放送</a:t>
            </a:r>
          </a:p>
        </p:txBody>
      </p:sp>
      <p:sp>
        <p:nvSpPr>
          <p:cNvPr id="32" name="正方形/長方形 31"/>
          <p:cNvSpPr/>
          <p:nvPr/>
        </p:nvSpPr>
        <p:spPr>
          <a:xfrm>
            <a:off x="594984" y="5882518"/>
            <a:ext cx="3493264" cy="369332"/>
          </a:xfrm>
          <a:prstGeom prst="rect">
            <a:avLst/>
          </a:prstGeom>
        </p:spPr>
        <p:txBody>
          <a:bodyPr wrap="none">
            <a:spAutoFit/>
          </a:bodyPr>
          <a:lstStyle/>
          <a:p>
            <a:r>
              <a:rPr lang="ja-JP" altLang="en-US" sz="1600" dirty="0">
                <a:latin typeface="メイリオ"/>
                <a:ea typeface="メイリオ"/>
                <a:cs typeface="メイリオ"/>
              </a:rPr>
              <a:t>日程：令和元年８月２５日（日）</a:t>
            </a:r>
            <a:r>
              <a:rPr lang="ja-JP" altLang="en-US" sz="1800" dirty="0">
                <a:latin typeface="メイリオ"/>
                <a:ea typeface="メイリオ"/>
                <a:cs typeface="メイリオ"/>
              </a:rPr>
              <a:t>　</a:t>
            </a:r>
          </a:p>
        </p:txBody>
      </p:sp>
      <p:sp>
        <p:nvSpPr>
          <p:cNvPr id="51" name="正方形/長方形 50"/>
          <p:cNvSpPr/>
          <p:nvPr/>
        </p:nvSpPr>
        <p:spPr>
          <a:xfrm>
            <a:off x="606056" y="6850371"/>
            <a:ext cx="6666703" cy="338554"/>
          </a:xfrm>
          <a:prstGeom prst="rect">
            <a:avLst/>
          </a:prstGeom>
          <a:noFill/>
        </p:spPr>
        <p:txBody>
          <a:bodyPr wrap="square">
            <a:spAutoFit/>
          </a:bodyPr>
          <a:lstStyle/>
          <a:p>
            <a:r>
              <a:rPr lang="ja-JP" altLang="en-US" sz="1600" dirty="0">
                <a:latin typeface="メイリオ"/>
                <a:ea typeface="メイリオ"/>
                <a:cs typeface="メイリオ"/>
              </a:rPr>
              <a:t>対象：発達障害に関心のある</a:t>
            </a:r>
            <a:r>
              <a:rPr lang="ja-JP" altLang="en-US" sz="1600" dirty="0" smtClean="0">
                <a:latin typeface="メイリオ"/>
                <a:ea typeface="メイリオ"/>
                <a:cs typeface="メイリオ"/>
              </a:rPr>
              <a:t>方（</a:t>
            </a:r>
            <a:r>
              <a:rPr lang="ja-JP" altLang="en-US" sz="1200" dirty="0" smtClean="0">
                <a:latin typeface="メイリオ"/>
                <a:ea typeface="メイリオ"/>
                <a:cs typeface="メイリオ"/>
              </a:rPr>
              <a:t>当事者・ご家族・支援者</a:t>
            </a:r>
            <a:r>
              <a:rPr lang="ja-JP" altLang="en-US" sz="1200" dirty="0">
                <a:latin typeface="メイリオ"/>
                <a:ea typeface="メイリオ"/>
                <a:cs typeface="メイリオ"/>
              </a:rPr>
              <a:t>など</a:t>
            </a:r>
            <a:r>
              <a:rPr lang="ja-JP" altLang="en-US" sz="1600" dirty="0" smtClean="0">
                <a:latin typeface="メイリオ"/>
                <a:ea typeface="メイリオ"/>
                <a:cs typeface="メイリオ"/>
              </a:rPr>
              <a:t>）</a:t>
            </a:r>
            <a:endParaRPr lang="ja-JP" altLang="en-US" sz="1200" dirty="0">
              <a:latin typeface="メイリオ"/>
              <a:ea typeface="メイリオ"/>
              <a:cs typeface="メイリオ"/>
            </a:endParaRPr>
          </a:p>
        </p:txBody>
      </p:sp>
      <p:sp>
        <p:nvSpPr>
          <p:cNvPr id="33" name="正方形/長方形 32"/>
          <p:cNvSpPr/>
          <p:nvPr/>
        </p:nvSpPr>
        <p:spPr>
          <a:xfrm>
            <a:off x="590332" y="6187829"/>
            <a:ext cx="4309466" cy="338554"/>
          </a:xfrm>
          <a:prstGeom prst="rect">
            <a:avLst/>
          </a:prstGeom>
        </p:spPr>
        <p:txBody>
          <a:bodyPr wrap="square">
            <a:spAutoFit/>
          </a:bodyPr>
          <a:lstStyle/>
          <a:p>
            <a:r>
              <a:rPr lang="ja-JP" altLang="en-US" sz="1600" dirty="0">
                <a:latin typeface="メイリオ"/>
                <a:ea typeface="メイリオ"/>
                <a:cs typeface="メイリオ"/>
              </a:rPr>
              <a:t>時間：</a:t>
            </a:r>
            <a:r>
              <a:rPr lang="en-US" altLang="ja-JP" sz="1600" dirty="0">
                <a:latin typeface="メイリオ"/>
                <a:ea typeface="メイリオ"/>
                <a:cs typeface="メイリオ"/>
              </a:rPr>
              <a:t>13:30</a:t>
            </a:r>
            <a:r>
              <a:rPr lang="ja-JP" altLang="en-US" sz="1600" dirty="0">
                <a:latin typeface="メイリオ"/>
                <a:ea typeface="メイリオ"/>
                <a:cs typeface="メイリオ"/>
              </a:rPr>
              <a:t>～</a:t>
            </a:r>
            <a:r>
              <a:rPr lang="en-US" altLang="ja-JP" sz="1600" dirty="0">
                <a:latin typeface="メイリオ"/>
                <a:ea typeface="メイリオ"/>
                <a:cs typeface="メイリオ"/>
              </a:rPr>
              <a:t>16:30</a:t>
            </a:r>
            <a:r>
              <a:rPr lang="ja-JP" altLang="en-US" sz="1600" dirty="0">
                <a:latin typeface="メイリオ"/>
                <a:ea typeface="メイリオ"/>
                <a:cs typeface="メイリオ"/>
              </a:rPr>
              <a:t>（受付</a:t>
            </a:r>
            <a:r>
              <a:rPr lang="en-US" altLang="ja-JP" sz="1600" dirty="0">
                <a:latin typeface="メイリオ"/>
                <a:ea typeface="メイリオ"/>
                <a:cs typeface="メイリオ"/>
              </a:rPr>
              <a:t>13:00</a:t>
            </a:r>
            <a:r>
              <a:rPr lang="ja-JP" altLang="en-US" sz="1600" dirty="0">
                <a:latin typeface="メイリオ"/>
                <a:ea typeface="メイリオ"/>
                <a:cs typeface="メイリオ"/>
              </a:rPr>
              <a:t>～）</a:t>
            </a:r>
          </a:p>
        </p:txBody>
      </p:sp>
      <p:sp>
        <p:nvSpPr>
          <p:cNvPr id="11" name="テキスト ボックス 10"/>
          <p:cNvSpPr txBox="1"/>
          <p:nvPr/>
        </p:nvSpPr>
        <p:spPr>
          <a:xfrm>
            <a:off x="1209599" y="7125559"/>
            <a:ext cx="3419788" cy="430887"/>
          </a:xfrm>
          <a:prstGeom prst="rect">
            <a:avLst/>
          </a:prstGeom>
          <a:noFill/>
        </p:spPr>
        <p:txBody>
          <a:bodyPr wrap="square" rtlCol="0">
            <a:spAutoFit/>
          </a:bodyPr>
          <a:lstStyle/>
          <a:p>
            <a:r>
              <a:rPr lang="ja-JP" altLang="en-US" sz="1100" dirty="0">
                <a:latin typeface="メイリオ"/>
                <a:ea typeface="メイリオ"/>
                <a:cs typeface="メイリオ"/>
              </a:rPr>
              <a:t>託児料 </a:t>
            </a:r>
            <a:r>
              <a:rPr lang="en-US" altLang="ja-JP" sz="1100" dirty="0">
                <a:latin typeface="メイリオ"/>
                <a:ea typeface="メイリオ"/>
                <a:cs typeface="メイリオ"/>
              </a:rPr>
              <a:t>¥500 </a:t>
            </a:r>
            <a:r>
              <a:rPr lang="ja-JP" altLang="en-US" sz="1100" dirty="0">
                <a:latin typeface="メイリオ"/>
                <a:ea typeface="メイリオ"/>
                <a:cs typeface="メイリオ"/>
              </a:rPr>
              <a:t>先着２０名　</a:t>
            </a:r>
            <a:r>
              <a:rPr lang="en-US" altLang="ja-JP" sz="1100" dirty="0">
                <a:latin typeface="メイリオ"/>
                <a:ea typeface="メイリオ"/>
                <a:cs typeface="メイリオ"/>
              </a:rPr>
              <a:t>(</a:t>
            </a:r>
            <a:r>
              <a:rPr lang="ja-JP" altLang="en-US" sz="1100" dirty="0">
                <a:latin typeface="メイリオ"/>
                <a:ea typeface="メイリオ"/>
                <a:cs typeface="メイリオ"/>
              </a:rPr>
              <a:t>２歳以上</a:t>
            </a:r>
            <a:r>
              <a:rPr lang="en-US" altLang="ja-JP" sz="1100" dirty="0">
                <a:latin typeface="メイリオ"/>
                <a:ea typeface="メイリオ"/>
                <a:cs typeface="メイリオ"/>
              </a:rPr>
              <a:t>〜</a:t>
            </a:r>
            <a:r>
              <a:rPr lang="ja-JP" altLang="en-US" sz="1100" dirty="0">
                <a:latin typeface="メイリオ"/>
                <a:ea typeface="メイリオ"/>
                <a:cs typeface="メイリオ"/>
              </a:rPr>
              <a:t>小学生まで</a:t>
            </a:r>
            <a:r>
              <a:rPr lang="en-US" altLang="ja-JP" sz="1100" dirty="0">
                <a:latin typeface="メイリオ"/>
                <a:ea typeface="メイリオ"/>
                <a:cs typeface="メイリオ"/>
              </a:rPr>
              <a:t>)</a:t>
            </a:r>
          </a:p>
          <a:p>
            <a:r>
              <a:rPr lang="ja-JP" altLang="en-US" sz="1100" b="1" dirty="0">
                <a:latin typeface="メイリオ"/>
                <a:ea typeface="メイリオ"/>
                <a:cs typeface="メイリオ"/>
              </a:rPr>
              <a:t>＊参加申込みと同時に申し込みください。</a:t>
            </a:r>
            <a:r>
              <a:rPr lang="en-US" altLang="ja-JP" sz="1100" b="1" dirty="0">
                <a:latin typeface="メイリオ"/>
                <a:ea typeface="メイリオ"/>
                <a:cs typeface="メイリオ"/>
              </a:rPr>
              <a:t>  </a:t>
            </a:r>
            <a:endParaRPr kumimoji="1" lang="ja-JP" altLang="en-US" sz="1100" b="1" dirty="0">
              <a:latin typeface="メイリオ"/>
              <a:ea typeface="メイリオ"/>
              <a:cs typeface="メイリオ"/>
            </a:endParaRPr>
          </a:p>
        </p:txBody>
      </p:sp>
      <p:sp>
        <p:nvSpPr>
          <p:cNvPr id="34" name="正方形/長方形 33"/>
          <p:cNvSpPr/>
          <p:nvPr/>
        </p:nvSpPr>
        <p:spPr>
          <a:xfrm>
            <a:off x="597182" y="6526201"/>
            <a:ext cx="6581207" cy="338554"/>
          </a:xfrm>
          <a:prstGeom prst="rect">
            <a:avLst/>
          </a:prstGeom>
          <a:noFill/>
        </p:spPr>
        <p:txBody>
          <a:bodyPr wrap="square">
            <a:spAutoFit/>
          </a:bodyPr>
          <a:lstStyle/>
          <a:p>
            <a:r>
              <a:rPr lang="ja-JP" altLang="en-US" sz="1600" dirty="0">
                <a:latin typeface="メイリオ"/>
                <a:ea typeface="メイリオ"/>
                <a:cs typeface="メイリオ"/>
              </a:rPr>
              <a:t>場所：アクトシティ浜松コングレスセンター３１会議室</a:t>
            </a:r>
          </a:p>
        </p:txBody>
      </p:sp>
      <p:sp>
        <p:nvSpPr>
          <p:cNvPr id="41" name="テキスト ボックス 40">
            <a:extLst>
              <a:ext uri="{FF2B5EF4-FFF2-40B4-BE49-F238E27FC236}">
                <a16:creationId xmlns:a16="http://schemas.microsoft.com/office/drawing/2014/main" xmlns="" id="{128AD278-09C7-4704-8705-D4D9531A04EB}"/>
              </a:ext>
            </a:extLst>
          </p:cNvPr>
          <p:cNvSpPr txBox="1"/>
          <p:nvPr/>
        </p:nvSpPr>
        <p:spPr>
          <a:xfrm>
            <a:off x="388690" y="8637941"/>
            <a:ext cx="7172169" cy="2031325"/>
          </a:xfrm>
          <a:prstGeom prst="rect">
            <a:avLst/>
          </a:prstGeom>
          <a:solidFill>
            <a:srgbClr val="008000"/>
          </a:solidFill>
          <a:ln>
            <a:noFill/>
          </a:ln>
        </p:spPr>
        <p:txBody>
          <a:bodyPr wrap="square" rtlCol="0">
            <a:spAutoFit/>
          </a:bodyPr>
          <a:lstStyle/>
          <a:p>
            <a:r>
              <a:rPr lang="ja-JP" altLang="en-US" sz="1400" b="1" dirty="0">
                <a:solidFill>
                  <a:schemeClr val="bg1"/>
                </a:solidFill>
              </a:rPr>
              <a:t>＜申込</a:t>
            </a:r>
            <a:r>
              <a:rPr lang="ja-JP" altLang="en-US" sz="1400" b="1" dirty="0" smtClean="0">
                <a:solidFill>
                  <a:schemeClr val="bg1"/>
                </a:solidFill>
              </a:rPr>
              <a:t>方法＞</a:t>
            </a:r>
            <a:endParaRPr lang="en-US" altLang="ja-JP" sz="1400" b="1" dirty="0">
              <a:solidFill>
                <a:schemeClr val="bg1"/>
              </a:solidFill>
            </a:endParaRPr>
          </a:p>
          <a:p>
            <a:r>
              <a:rPr lang="ja-JP" altLang="en-US" sz="1400" b="1" dirty="0">
                <a:solidFill>
                  <a:schemeClr val="bg1"/>
                </a:solidFill>
              </a:rPr>
              <a:t>参加をご希望の方は、下記の申込みフォームにてお申込みください。メールで、下記の必要事項を明記の上、お申込みいただくことも可能です</a:t>
            </a:r>
            <a:r>
              <a:rPr lang="ja-JP" altLang="en-US" sz="1400" b="1" dirty="0" smtClean="0">
                <a:solidFill>
                  <a:schemeClr val="bg1"/>
                </a:solidFill>
              </a:rPr>
              <a:t>。</a:t>
            </a:r>
            <a:endParaRPr lang="en-US" altLang="ja-JP" sz="1400" b="1" dirty="0">
              <a:solidFill>
                <a:schemeClr val="bg1"/>
              </a:solidFill>
            </a:endParaRPr>
          </a:p>
          <a:p>
            <a:endParaRPr lang="en-US" altLang="ja-JP" sz="1200" b="1" dirty="0">
              <a:solidFill>
                <a:schemeClr val="bg1"/>
              </a:solidFill>
            </a:endParaRPr>
          </a:p>
          <a:p>
            <a:r>
              <a:rPr lang="ja-JP" altLang="en-US" sz="1400" b="1" dirty="0">
                <a:solidFill>
                  <a:schemeClr val="bg1"/>
                </a:solidFill>
              </a:rPr>
              <a:t>①申込みフォーム ⇒  </a:t>
            </a:r>
            <a:r>
              <a:rPr lang="en-US" altLang="ja-JP" sz="1500" b="1" dirty="0">
                <a:solidFill>
                  <a:schemeClr val="bg1"/>
                </a:solidFill>
              </a:rPr>
              <a:t>https://epass.folder.co.jp/ </a:t>
            </a:r>
            <a:r>
              <a:rPr lang="ja-JP" altLang="en-US" sz="1400" b="1" dirty="0">
                <a:solidFill>
                  <a:schemeClr val="bg1"/>
                </a:solidFill>
              </a:rPr>
              <a:t>　　</a:t>
            </a:r>
            <a:endParaRPr lang="en-US" altLang="ja-JP" sz="1400" b="1" dirty="0">
              <a:solidFill>
                <a:schemeClr val="bg1"/>
              </a:solidFill>
            </a:endParaRPr>
          </a:p>
          <a:p>
            <a:endParaRPr lang="en-US" altLang="ja-JP" sz="1400" b="1" dirty="0">
              <a:solidFill>
                <a:schemeClr val="bg1"/>
              </a:solidFill>
            </a:endParaRPr>
          </a:p>
          <a:p>
            <a:r>
              <a:rPr lang="ja-JP" altLang="en-US" sz="1400" b="1" dirty="0">
                <a:solidFill>
                  <a:schemeClr val="bg1"/>
                </a:solidFill>
              </a:rPr>
              <a:t>②メールにて申込み  ⇒　</a:t>
            </a:r>
            <a:r>
              <a:rPr lang="en-US" altLang="ja-JP" sz="1500" b="1" dirty="0">
                <a:solidFill>
                  <a:schemeClr val="bg1"/>
                </a:solidFill>
              </a:rPr>
              <a:t>hama.KS.net@gmail.com</a:t>
            </a:r>
            <a:r>
              <a:rPr lang="ja-JP" altLang="en-US" sz="1400" b="1" dirty="0">
                <a:solidFill>
                  <a:schemeClr val="bg1"/>
                </a:solidFill>
              </a:rPr>
              <a:t>　</a:t>
            </a:r>
            <a:endParaRPr lang="en-US" altLang="ja-JP" sz="1400" b="1" dirty="0">
              <a:solidFill>
                <a:schemeClr val="bg1"/>
              </a:solidFill>
            </a:endParaRPr>
          </a:p>
          <a:p>
            <a:r>
              <a:rPr lang="ja-JP" altLang="en-US" sz="1400" b="1" dirty="0">
                <a:solidFill>
                  <a:schemeClr val="bg1"/>
                </a:solidFill>
              </a:rPr>
              <a:t>　　</a:t>
            </a:r>
            <a:r>
              <a:rPr lang="en-US" altLang="ja-JP" sz="1400" b="1" dirty="0">
                <a:solidFill>
                  <a:schemeClr val="bg1"/>
                </a:solidFill>
              </a:rPr>
              <a:t>【</a:t>
            </a:r>
            <a:r>
              <a:rPr lang="ja-JP" altLang="en-US" sz="1400" b="1" dirty="0">
                <a:solidFill>
                  <a:schemeClr val="bg1"/>
                </a:solidFill>
              </a:rPr>
              <a:t>申込み必要事項</a:t>
            </a:r>
            <a:r>
              <a:rPr lang="en-US" altLang="ja-JP" sz="1400" b="1" dirty="0">
                <a:solidFill>
                  <a:schemeClr val="bg1"/>
                </a:solidFill>
              </a:rPr>
              <a:t>】</a:t>
            </a:r>
          </a:p>
          <a:p>
            <a:r>
              <a:rPr lang="ja-JP" altLang="en-US" sz="1400" b="1" dirty="0">
                <a:solidFill>
                  <a:schemeClr val="bg1"/>
                </a:solidFill>
              </a:rPr>
              <a:t>　　　　１）氏名　２）</a:t>
            </a:r>
            <a:r>
              <a:rPr lang="ja-JP" altLang="en-US" sz="1400" b="1" dirty="0" smtClean="0">
                <a:solidFill>
                  <a:schemeClr val="bg1"/>
                </a:solidFill>
              </a:rPr>
              <a:t>メールアドレス</a:t>
            </a:r>
            <a:r>
              <a:rPr lang="ja-JP" altLang="en-US" sz="1400" b="1" dirty="0">
                <a:solidFill>
                  <a:schemeClr val="bg1"/>
                </a:solidFill>
              </a:rPr>
              <a:t>　３）所属先　４）託児の有無　をご記入下さい。　</a:t>
            </a:r>
            <a:endParaRPr lang="en-US" altLang="ja-JP" sz="1400" b="1" dirty="0">
              <a:solidFill>
                <a:schemeClr val="bg1"/>
              </a:solidFill>
            </a:endParaRPr>
          </a:p>
        </p:txBody>
      </p:sp>
      <p:pic>
        <p:nvPicPr>
          <p:cNvPr id="12" name="図 11">
            <a:extLst>
              <a:ext uri="{FF2B5EF4-FFF2-40B4-BE49-F238E27FC236}">
                <a16:creationId xmlns:a16="http://schemas.microsoft.com/office/drawing/2014/main" xmlns="" id="{4741D668-0D41-43BA-8973-E4C1C841E55F}"/>
              </a:ext>
            </a:extLst>
          </p:cNvPr>
          <p:cNvPicPr>
            <a:picLocks noChangeAspect="1"/>
          </p:cNvPicPr>
          <p:nvPr/>
        </p:nvPicPr>
        <p:blipFill>
          <a:blip r:embed="rId7"/>
          <a:stretch>
            <a:fillRect/>
          </a:stretch>
        </p:blipFill>
        <p:spPr>
          <a:xfrm>
            <a:off x="4407354" y="9277723"/>
            <a:ext cx="492444" cy="492444"/>
          </a:xfrm>
          <a:prstGeom prst="rect">
            <a:avLst/>
          </a:prstGeom>
        </p:spPr>
      </p:pic>
      <p:pic>
        <p:nvPicPr>
          <p:cNvPr id="1027" name="Picture 3" descr="G:\支援NET中ロゴ背景白.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690" y="721413"/>
            <a:ext cx="1221677" cy="1058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13915" y="360498"/>
            <a:ext cx="6917596" cy="1446550"/>
          </a:xfrm>
          <a:prstGeom prst="rect">
            <a:avLst/>
          </a:prstGeom>
          <a:solidFill>
            <a:srgbClr val="6FBA2C"/>
          </a:solidFill>
          <a:ln w="76200" cmpd="sng">
            <a:noFill/>
          </a:ln>
        </p:spPr>
        <p:txBody>
          <a:bodyPr wrap="square" rtlCol="0">
            <a:spAutoFit/>
          </a:bodyPr>
          <a:lstStyle/>
          <a:p>
            <a:endParaRPr lang="en-US" altLang="ja-JP" sz="800" b="1" dirty="0">
              <a:solidFill>
                <a:schemeClr val="bg1"/>
              </a:solidFill>
              <a:latin typeface="ヒラギノ角ゴシック W0"/>
              <a:ea typeface="ヒラギノ角ゴシック W0"/>
              <a:cs typeface="ヒラギノ角ゴシック W0"/>
            </a:endParaRPr>
          </a:p>
          <a:p>
            <a:r>
              <a:rPr lang="ja-JP" altLang="en-US" sz="1600" dirty="0" smtClean="0">
                <a:solidFill>
                  <a:schemeClr val="bg1"/>
                </a:solidFill>
                <a:latin typeface="メイリオ"/>
                <a:ea typeface="メイリオ"/>
                <a:cs typeface="メイリオ"/>
              </a:rPr>
              <a:t>　　　　　</a:t>
            </a:r>
            <a:r>
              <a:rPr lang="ja-JP" altLang="en-US" sz="1600" u="sng" dirty="0" smtClean="0">
                <a:solidFill>
                  <a:schemeClr val="bg1"/>
                </a:solidFill>
                <a:latin typeface="メイリオ"/>
                <a:ea typeface="メイリオ"/>
                <a:cs typeface="メイリオ"/>
              </a:rPr>
              <a:t>浜松子ども</a:t>
            </a:r>
            <a:r>
              <a:rPr lang="ja-JP" altLang="en-US" sz="1600" u="sng" dirty="0">
                <a:solidFill>
                  <a:schemeClr val="bg1"/>
                </a:solidFill>
                <a:latin typeface="メイリオ"/>
                <a:ea typeface="メイリオ"/>
                <a:cs typeface="メイリオ"/>
              </a:rPr>
              <a:t>支援</a:t>
            </a:r>
            <a:r>
              <a:rPr lang="en-US" altLang="ja-JP" sz="1600" u="sng" dirty="0">
                <a:solidFill>
                  <a:schemeClr val="bg1"/>
                </a:solidFill>
                <a:latin typeface="メイリオ"/>
                <a:ea typeface="メイリオ"/>
                <a:cs typeface="メイリオ"/>
              </a:rPr>
              <a:t>NET</a:t>
            </a:r>
            <a:r>
              <a:rPr lang="ja-JP" altLang="en-US" sz="1600" u="sng" dirty="0">
                <a:solidFill>
                  <a:schemeClr val="bg1"/>
                </a:solidFill>
                <a:latin typeface="メイリオ"/>
                <a:ea typeface="メイリオ"/>
                <a:cs typeface="メイリオ"/>
              </a:rPr>
              <a:t>とは</a:t>
            </a:r>
            <a:r>
              <a:rPr lang="en-US" altLang="ja-JP" sz="1600" u="sng" dirty="0">
                <a:solidFill>
                  <a:schemeClr val="bg1"/>
                </a:solidFill>
                <a:latin typeface="メイリオ"/>
                <a:ea typeface="メイリオ"/>
                <a:cs typeface="メイリオ"/>
              </a:rPr>
              <a:t>…</a:t>
            </a:r>
            <a:r>
              <a:rPr lang="ja-JP" altLang="en-US" sz="1600" u="sng" dirty="0" smtClean="0">
                <a:solidFill>
                  <a:schemeClr val="bg1"/>
                </a:solidFill>
                <a:latin typeface="メイリオ"/>
                <a:ea typeface="メイリオ"/>
                <a:cs typeface="メイリオ"/>
              </a:rPr>
              <a:t>？</a:t>
            </a:r>
            <a:endParaRPr lang="en-US" altLang="ja-JP" sz="1600" u="sng" dirty="0">
              <a:solidFill>
                <a:schemeClr val="bg1"/>
              </a:solidFill>
              <a:latin typeface="メイリオ"/>
              <a:ea typeface="メイリオ"/>
              <a:cs typeface="メイリオ"/>
            </a:endParaRPr>
          </a:p>
          <a:p>
            <a:endParaRPr lang="en-US" altLang="ja-JP" sz="800" b="1" u="sng" dirty="0">
              <a:solidFill>
                <a:schemeClr val="bg1"/>
              </a:solidFill>
              <a:latin typeface="ヒラギノ角ゴシック W0"/>
              <a:ea typeface="ヒラギノ角ゴシック W0"/>
              <a:cs typeface="ヒラギノ角ゴシック W0"/>
            </a:endParaRPr>
          </a:p>
          <a:p>
            <a:endParaRPr kumimoji="1" lang="en-US" altLang="ja-JP" sz="1400" dirty="0" smtClean="0">
              <a:solidFill>
                <a:schemeClr val="bg1"/>
              </a:solidFill>
              <a:latin typeface="メイリオ"/>
              <a:ea typeface="メイリオ"/>
              <a:cs typeface="メイリオ"/>
            </a:endParaRPr>
          </a:p>
          <a:p>
            <a:r>
              <a:rPr kumimoji="1" lang="ja-JP" altLang="en-US" sz="1400" dirty="0" smtClean="0">
                <a:solidFill>
                  <a:schemeClr val="bg1"/>
                </a:solidFill>
                <a:latin typeface="メイリオ"/>
                <a:ea typeface="メイリオ"/>
                <a:cs typeface="メイリオ"/>
              </a:rPr>
              <a:t>浜松市</a:t>
            </a:r>
            <a:r>
              <a:rPr kumimoji="1" lang="ja-JP" altLang="en-US" sz="1400" dirty="0">
                <a:solidFill>
                  <a:schemeClr val="bg1"/>
                </a:solidFill>
                <a:latin typeface="メイリオ"/>
                <a:ea typeface="メイリオ"/>
                <a:cs typeface="メイリオ"/>
              </a:rPr>
              <a:t>の子どもや保護者の方を支援している団体が、連携して支援の輪を広げ、支援を必要としている方々が、身近な場所で必要な支援が受けられるようになることを目標としています。現在、以下の４つの団体で構成されています。</a:t>
            </a:r>
          </a:p>
        </p:txBody>
      </p:sp>
      <p:sp>
        <p:nvSpPr>
          <p:cNvPr id="3" name="テキスト ボックス 2"/>
          <p:cNvSpPr txBox="1"/>
          <p:nvPr/>
        </p:nvSpPr>
        <p:spPr>
          <a:xfrm>
            <a:off x="386634" y="2025903"/>
            <a:ext cx="3467288" cy="2508379"/>
          </a:xfrm>
          <a:prstGeom prst="rect">
            <a:avLst/>
          </a:prstGeom>
          <a:noFill/>
          <a:ln w="76200" cmpd="sng">
            <a:solidFill>
              <a:srgbClr val="6FBA2C"/>
            </a:solidFill>
          </a:ln>
        </p:spPr>
        <p:txBody>
          <a:bodyPr wrap="square" rtlCol="0">
            <a:spAutoFit/>
          </a:bodyPr>
          <a:lstStyle/>
          <a:p>
            <a:endParaRPr kumimoji="1" lang="en-US" altLang="ja-JP" sz="1400" b="1" u="sng" dirty="0">
              <a:latin typeface="メイリオ"/>
              <a:ea typeface="メイリオ"/>
              <a:cs typeface="メイリオ"/>
            </a:endParaRPr>
          </a:p>
          <a:p>
            <a:r>
              <a:rPr kumimoji="1" lang="ja-JP" altLang="en-US" sz="1400" b="1" u="sng" dirty="0">
                <a:solidFill>
                  <a:schemeClr val="accent2">
                    <a:lumMod val="50000"/>
                  </a:schemeClr>
                </a:solidFill>
                <a:latin typeface="メイリオ"/>
                <a:ea typeface="メイリオ"/>
                <a:cs typeface="メイリオ"/>
              </a:rPr>
              <a:t>アクティブ </a:t>
            </a:r>
            <a:r>
              <a:rPr kumimoji="1" lang="en-US" altLang="ja-JP" sz="1400" b="1" u="sng" dirty="0">
                <a:solidFill>
                  <a:schemeClr val="accent2">
                    <a:lumMod val="50000"/>
                  </a:schemeClr>
                </a:solidFill>
                <a:latin typeface="メイリオ"/>
                <a:ea typeface="メイリオ"/>
                <a:cs typeface="メイリオ"/>
              </a:rPr>
              <a:t>(</a:t>
            </a:r>
            <a:r>
              <a:rPr kumimoji="1" lang="ja-JP" altLang="en-US" sz="1400" b="1" u="sng" dirty="0">
                <a:solidFill>
                  <a:schemeClr val="accent2">
                    <a:lumMod val="50000"/>
                  </a:schemeClr>
                </a:solidFill>
                <a:latin typeface="メイリオ"/>
                <a:ea typeface="メイリオ"/>
                <a:cs typeface="メイリオ"/>
              </a:rPr>
              <a:t>保護者と支援者の会）</a:t>
            </a:r>
            <a:endParaRPr kumimoji="1" lang="en-US" altLang="ja-JP" sz="1400" b="1" u="sng" dirty="0">
              <a:solidFill>
                <a:schemeClr val="accent2">
                  <a:lumMod val="50000"/>
                </a:schemeClr>
              </a:solidFill>
              <a:latin typeface="メイリオ"/>
              <a:ea typeface="メイリオ"/>
              <a:cs typeface="メイリオ"/>
            </a:endParaRPr>
          </a:p>
          <a:p>
            <a:endParaRPr kumimoji="1" lang="en-US" altLang="ja-JP" sz="800" u="sng" dirty="0">
              <a:latin typeface="メイリオ"/>
              <a:ea typeface="メイリオ"/>
              <a:cs typeface="メイリオ"/>
            </a:endParaRPr>
          </a:p>
          <a:p>
            <a:r>
              <a:rPr lang="en-US" altLang="ja-JP" sz="1100" dirty="0">
                <a:latin typeface="メイリオ"/>
                <a:ea typeface="メイリオ"/>
                <a:cs typeface="メイリオ"/>
              </a:rPr>
              <a:t> </a:t>
            </a:r>
            <a:r>
              <a:rPr lang="ja-JP" altLang="en-US" sz="1100" dirty="0">
                <a:latin typeface="メイリオ"/>
                <a:ea typeface="メイリオ"/>
                <a:cs typeface="メイリオ"/>
              </a:rPr>
              <a:t>「子どものこと・学校のこと、考える・行動する・解決する」をテーマに活動することを目的としています。定例会や意見交換会、おしゃべり会などを実施し、保護者同士の情報交換や子育て、学校、家庭などの悩みを話しています。</a:t>
            </a:r>
            <a:endParaRPr lang="en-US" altLang="ja-JP" sz="1100" dirty="0">
              <a:latin typeface="メイリオ"/>
              <a:ea typeface="メイリオ"/>
              <a:cs typeface="メイリオ"/>
            </a:endParaRPr>
          </a:p>
          <a:p>
            <a:endParaRPr kumimoji="1" lang="en-US" altLang="ja-JP" sz="1100" dirty="0">
              <a:latin typeface="メイリオ"/>
              <a:ea typeface="メイリオ"/>
              <a:cs typeface="メイリオ"/>
            </a:endParaRPr>
          </a:p>
          <a:p>
            <a:r>
              <a:rPr lang="en-US" altLang="ja-JP" sz="1100" dirty="0">
                <a:latin typeface="メイリオ"/>
                <a:ea typeface="メイリオ"/>
                <a:cs typeface="メイリオ"/>
              </a:rPr>
              <a:t>★</a:t>
            </a:r>
            <a:r>
              <a:rPr lang="ja-JP" altLang="en-US" sz="1100" dirty="0">
                <a:latin typeface="メイリオ"/>
                <a:ea typeface="メイリオ"/>
                <a:cs typeface="メイリオ"/>
              </a:rPr>
              <a:t> アクティブ</a:t>
            </a:r>
            <a:r>
              <a:rPr lang="en-US" altLang="ja-JP" sz="1100" dirty="0">
                <a:latin typeface="メイリオ"/>
                <a:ea typeface="メイリオ"/>
                <a:cs typeface="メイリオ"/>
              </a:rPr>
              <a:t> Facebook  </a:t>
            </a:r>
            <a:r>
              <a:rPr lang="en-US" altLang="ja-JP" sz="1100" dirty="0">
                <a:latin typeface="メイリオ"/>
                <a:ea typeface="メイリオ"/>
                <a:cs typeface="メイリオ"/>
                <a:hlinkClick r:id="rId2"/>
              </a:rPr>
              <a:t>https://www.facebook.com/active.hamamatsu/</a:t>
            </a:r>
            <a:endParaRPr lang="en-US" altLang="ja-JP" sz="1100" dirty="0">
              <a:latin typeface="メイリオ"/>
              <a:ea typeface="メイリオ"/>
              <a:cs typeface="メイリオ"/>
            </a:endParaRPr>
          </a:p>
          <a:p>
            <a:endParaRPr lang="en-US" altLang="ja-JP" sz="1100" dirty="0">
              <a:latin typeface="メイリオ"/>
              <a:ea typeface="メイリオ"/>
              <a:cs typeface="メイリオ"/>
            </a:endParaRPr>
          </a:p>
          <a:p>
            <a:r>
              <a:rPr lang="en-US" altLang="ja-JP" sz="1100" dirty="0">
                <a:latin typeface="メイリオ"/>
                <a:ea typeface="メイリオ"/>
                <a:cs typeface="メイリオ"/>
              </a:rPr>
              <a:t>★ </a:t>
            </a:r>
            <a:r>
              <a:rPr lang="ja-JP" altLang="en-US" sz="1100" dirty="0">
                <a:latin typeface="メイリオ"/>
                <a:ea typeface="メイリオ"/>
                <a:cs typeface="メイリオ"/>
              </a:rPr>
              <a:t>アクティブ</a:t>
            </a:r>
            <a:r>
              <a:rPr lang="en-US" altLang="ja-JP" sz="1100" dirty="0">
                <a:latin typeface="メイリオ"/>
                <a:ea typeface="メイリオ"/>
                <a:cs typeface="メイリオ"/>
              </a:rPr>
              <a:t> </a:t>
            </a:r>
            <a:r>
              <a:rPr lang="ja-JP" altLang="en-US" sz="1100" dirty="0">
                <a:latin typeface="メイリオ"/>
                <a:ea typeface="メイリオ"/>
                <a:cs typeface="メイリオ"/>
              </a:rPr>
              <a:t>ブログ</a:t>
            </a:r>
            <a:endParaRPr lang="en-US" altLang="ja-JP" sz="1100" dirty="0">
              <a:latin typeface="メイリオ"/>
              <a:ea typeface="メイリオ"/>
              <a:cs typeface="メイリオ"/>
            </a:endParaRPr>
          </a:p>
          <a:p>
            <a:r>
              <a:rPr lang="en-US" altLang="ja-JP" sz="1100" dirty="0">
                <a:latin typeface="メイリオ"/>
                <a:ea typeface="メイリオ"/>
                <a:cs typeface="メイリオ"/>
                <a:hlinkClick r:id="rId3"/>
              </a:rPr>
              <a:t>https://active.hamazo.tv/</a:t>
            </a:r>
            <a:endParaRPr lang="en-US" altLang="ja-JP" sz="1100" dirty="0">
              <a:latin typeface="メイリオ"/>
              <a:ea typeface="メイリオ"/>
              <a:cs typeface="メイリオ"/>
            </a:endParaRPr>
          </a:p>
        </p:txBody>
      </p:sp>
      <p:pic>
        <p:nvPicPr>
          <p:cNvPr id="7" name="図 6" descr="activeFB.QR.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9825" y="3093445"/>
            <a:ext cx="416968" cy="416968"/>
          </a:xfrm>
          <a:prstGeom prst="rect">
            <a:avLst/>
          </a:prstGeom>
        </p:spPr>
      </p:pic>
      <p:pic>
        <p:nvPicPr>
          <p:cNvPr id="8" name="図 7" descr="QR_active.ブログ.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9825" y="3789948"/>
            <a:ext cx="425478" cy="425478"/>
          </a:xfrm>
          <a:prstGeom prst="rect">
            <a:avLst/>
          </a:prstGeom>
        </p:spPr>
      </p:pic>
      <p:grpSp>
        <p:nvGrpSpPr>
          <p:cNvPr id="19" name="グループ化 18"/>
          <p:cNvGrpSpPr/>
          <p:nvPr/>
        </p:nvGrpSpPr>
        <p:grpSpPr>
          <a:xfrm>
            <a:off x="4030676" y="2316735"/>
            <a:ext cx="3467288" cy="2946426"/>
            <a:chOff x="397873" y="5752631"/>
            <a:chExt cx="3467288" cy="2946426"/>
          </a:xfrm>
        </p:grpSpPr>
        <p:sp>
          <p:nvSpPr>
            <p:cNvPr id="6" name="テキスト ボックス 5"/>
            <p:cNvSpPr txBox="1"/>
            <p:nvPr/>
          </p:nvSpPr>
          <p:spPr>
            <a:xfrm>
              <a:off x="397873" y="5752631"/>
              <a:ext cx="3467288" cy="2600712"/>
            </a:xfrm>
            <a:prstGeom prst="rect">
              <a:avLst/>
            </a:prstGeom>
            <a:noFill/>
            <a:ln w="76200" cmpd="sng">
              <a:solidFill>
                <a:srgbClr val="6FBA2C"/>
              </a:solidFill>
            </a:ln>
          </p:spPr>
          <p:txBody>
            <a:bodyPr wrap="square" rtlCol="0">
              <a:spAutoFit/>
            </a:bodyPr>
            <a:lstStyle/>
            <a:p>
              <a:endParaRPr kumimoji="1" lang="en-US" altLang="ja-JP" sz="1400" b="1" u="sng" dirty="0">
                <a:solidFill>
                  <a:schemeClr val="accent2">
                    <a:lumMod val="50000"/>
                  </a:schemeClr>
                </a:solidFill>
                <a:latin typeface="メイリオ"/>
                <a:ea typeface="メイリオ"/>
                <a:cs typeface="メイリオ"/>
              </a:endParaRPr>
            </a:p>
            <a:p>
              <a:r>
                <a:rPr kumimoji="1" lang="en-US" altLang="ja-JP" sz="1400" b="1" u="sng" dirty="0">
                  <a:solidFill>
                    <a:schemeClr val="accent2">
                      <a:lumMod val="50000"/>
                    </a:schemeClr>
                  </a:solidFill>
                  <a:latin typeface="メイリオ"/>
                  <a:ea typeface="メイリオ"/>
                  <a:cs typeface="メイリオ"/>
                </a:rPr>
                <a:t>NPO</a:t>
              </a:r>
              <a:r>
                <a:rPr kumimoji="1" lang="ja-JP" altLang="en-US" sz="1400" b="1" u="sng" dirty="0">
                  <a:solidFill>
                    <a:schemeClr val="accent2">
                      <a:lumMod val="50000"/>
                    </a:schemeClr>
                  </a:solidFill>
                  <a:latin typeface="メイリオ"/>
                  <a:ea typeface="メイリオ"/>
                  <a:cs typeface="メイリオ"/>
                </a:rPr>
                <a:t>法人</a:t>
              </a:r>
              <a:endParaRPr kumimoji="1" lang="en-US" altLang="ja-JP" sz="1400" b="1" u="sng" dirty="0">
                <a:solidFill>
                  <a:schemeClr val="accent2">
                    <a:lumMod val="50000"/>
                  </a:schemeClr>
                </a:solidFill>
                <a:latin typeface="メイリオ"/>
                <a:ea typeface="メイリオ"/>
                <a:cs typeface="メイリオ"/>
              </a:endParaRPr>
            </a:p>
            <a:p>
              <a:r>
                <a:rPr kumimoji="1" lang="en-US" altLang="ja-JP" sz="1400" b="1" u="sng" dirty="0">
                  <a:solidFill>
                    <a:schemeClr val="accent2">
                      <a:lumMod val="50000"/>
                    </a:schemeClr>
                  </a:solidFill>
                  <a:latin typeface="メイリオ"/>
                  <a:ea typeface="メイリオ"/>
                  <a:cs typeface="メイリオ"/>
                </a:rPr>
                <a:t> </a:t>
              </a:r>
              <a:r>
                <a:rPr kumimoji="1" lang="ja-JP" altLang="en-US" sz="1400" b="1" u="sng" dirty="0">
                  <a:solidFill>
                    <a:schemeClr val="accent2">
                      <a:lumMod val="50000"/>
                    </a:schemeClr>
                  </a:solidFill>
                  <a:latin typeface="メイリオ"/>
                  <a:ea typeface="メイリオ"/>
                  <a:cs typeface="メイリオ"/>
                </a:rPr>
                <a:t>はままつ子どもの</a:t>
              </a:r>
              <a:r>
                <a:rPr lang="ja-JP" altLang="en-US" sz="1400" b="1" u="sng" dirty="0">
                  <a:solidFill>
                    <a:schemeClr val="accent2">
                      <a:lumMod val="50000"/>
                    </a:schemeClr>
                  </a:solidFill>
                  <a:latin typeface="メイリオ"/>
                  <a:ea typeface="メイリオ"/>
                  <a:cs typeface="メイリオ"/>
                </a:rPr>
                <a:t>こころ</a:t>
              </a:r>
              <a:r>
                <a:rPr kumimoji="1" lang="ja-JP" altLang="en-US" sz="1400" b="1" u="sng" dirty="0">
                  <a:solidFill>
                    <a:schemeClr val="accent2">
                      <a:lumMod val="50000"/>
                    </a:schemeClr>
                  </a:solidFill>
                  <a:latin typeface="メイリオ"/>
                  <a:ea typeface="メイリオ"/>
                  <a:cs typeface="メイリオ"/>
                </a:rPr>
                <a:t>を支える</a:t>
              </a:r>
              <a:r>
                <a:rPr kumimoji="1" lang="ja-JP" altLang="en-US" sz="1400" b="1" u="sng" dirty="0" smtClean="0">
                  <a:solidFill>
                    <a:schemeClr val="accent2">
                      <a:lumMod val="50000"/>
                    </a:schemeClr>
                  </a:solidFill>
                  <a:latin typeface="メイリオ"/>
                  <a:ea typeface="メイリオ"/>
                  <a:cs typeface="メイリオ"/>
                </a:rPr>
                <a:t>会</a:t>
              </a:r>
              <a:endParaRPr kumimoji="1" lang="en-US" altLang="ja-JP" sz="1400" b="1" u="sng" dirty="0" smtClean="0">
                <a:solidFill>
                  <a:schemeClr val="accent2">
                    <a:lumMod val="50000"/>
                  </a:schemeClr>
                </a:solidFill>
                <a:latin typeface="メイリオ"/>
                <a:ea typeface="メイリオ"/>
                <a:cs typeface="メイリオ"/>
              </a:endParaRPr>
            </a:p>
            <a:p>
              <a:r>
                <a:rPr kumimoji="1" lang="en-US" altLang="ja-JP" sz="1400" b="1" u="sng" dirty="0" smtClean="0">
                  <a:solidFill>
                    <a:schemeClr val="accent2">
                      <a:lumMod val="50000"/>
                    </a:schemeClr>
                  </a:solidFill>
                  <a:latin typeface="メイリオ"/>
                  <a:ea typeface="メイリオ"/>
                  <a:cs typeface="メイリオ"/>
                </a:rPr>
                <a:t>(</a:t>
              </a:r>
              <a:r>
                <a:rPr kumimoji="1" lang="ja-JP" altLang="en-US" sz="1400" b="1" u="sng" dirty="0">
                  <a:solidFill>
                    <a:schemeClr val="accent2">
                      <a:lumMod val="50000"/>
                    </a:schemeClr>
                  </a:solidFill>
                  <a:latin typeface="メイリオ"/>
                  <a:ea typeface="メイリオ"/>
                  <a:cs typeface="メイリオ"/>
                </a:rPr>
                <a:t>すまいる）</a:t>
              </a:r>
              <a:endParaRPr kumimoji="1" lang="en-US" altLang="ja-JP" sz="1400" b="1" u="sng" dirty="0">
                <a:solidFill>
                  <a:schemeClr val="accent2">
                    <a:lumMod val="50000"/>
                  </a:schemeClr>
                </a:solidFill>
                <a:latin typeface="メイリオ"/>
                <a:ea typeface="メイリオ"/>
                <a:cs typeface="メイリオ"/>
              </a:endParaRPr>
            </a:p>
            <a:p>
              <a:endParaRPr kumimoji="1" lang="en-US" altLang="ja-JP" sz="800" u="sng" dirty="0">
                <a:latin typeface="メイリオ"/>
                <a:ea typeface="メイリオ"/>
                <a:cs typeface="メイリオ"/>
              </a:endParaRPr>
            </a:p>
            <a:p>
              <a:r>
                <a:rPr lang="en-US" altLang="ja-JP" sz="1100" dirty="0">
                  <a:latin typeface="メイリオ"/>
                  <a:ea typeface="メイリオ"/>
                  <a:cs typeface="メイリオ"/>
                </a:rPr>
                <a:t>  </a:t>
              </a:r>
              <a:r>
                <a:rPr lang="ja-JP" altLang="en-US" sz="1100" dirty="0">
                  <a:latin typeface="メイリオ"/>
                  <a:ea typeface="メイリオ"/>
                  <a:cs typeface="メイリオ"/>
                </a:rPr>
                <a:t>浜松市内に住む、すべての子ども、及びその保護者を対象として、子どもが安心して生活できる居場所づくりを目指しています。現在、市内校外適応指導教室を８箇所委託の運営、ピンポイント研修会などの人材育成を行なっています。</a:t>
              </a:r>
              <a:endParaRPr lang="en-US" altLang="ja-JP" sz="1100" dirty="0">
                <a:latin typeface="メイリオ"/>
                <a:ea typeface="メイリオ"/>
                <a:cs typeface="メイリオ"/>
              </a:endParaRPr>
            </a:p>
            <a:p>
              <a:endParaRPr kumimoji="1" lang="en-US" altLang="ja-JP" sz="1100" dirty="0">
                <a:latin typeface="メイリオ"/>
                <a:ea typeface="メイリオ"/>
                <a:cs typeface="メイリオ"/>
              </a:endParaRPr>
            </a:p>
            <a:p>
              <a:r>
                <a:rPr lang="en-US" altLang="ja-JP" sz="1100" dirty="0">
                  <a:latin typeface="メイリオ"/>
                  <a:ea typeface="メイリオ"/>
                  <a:cs typeface="メイリオ"/>
                </a:rPr>
                <a:t>★</a:t>
              </a:r>
              <a:r>
                <a:rPr lang="ja-JP" altLang="en-US" sz="1100" dirty="0">
                  <a:latin typeface="メイリオ"/>
                  <a:ea typeface="メイリオ"/>
                  <a:cs typeface="メイリオ"/>
                </a:rPr>
                <a:t> すまいる</a:t>
              </a:r>
              <a:r>
                <a:rPr lang="en-US" altLang="ja-JP" sz="1100" dirty="0">
                  <a:latin typeface="メイリオ"/>
                  <a:ea typeface="メイリオ"/>
                  <a:cs typeface="メイリオ"/>
                </a:rPr>
                <a:t>HP</a:t>
              </a:r>
            </a:p>
            <a:p>
              <a:r>
                <a:rPr lang="en-US" altLang="ja-JP" sz="1100" dirty="0">
                  <a:latin typeface="メイリオ"/>
                  <a:ea typeface="メイリオ"/>
                  <a:cs typeface="メイリオ"/>
                </a:rPr>
                <a:t>    </a:t>
              </a:r>
              <a:r>
                <a:rPr lang="en-US" altLang="ja-JP" sz="1100" dirty="0">
                  <a:latin typeface="メイリオ"/>
                  <a:ea typeface="メイリオ"/>
                  <a:cs typeface="メイリオ"/>
                  <a:hlinkClick r:id="rId6"/>
                </a:rPr>
                <a:t>https://www.kodomosmile.net/</a:t>
              </a:r>
              <a:endParaRPr lang="en-US" altLang="ja-JP" sz="1100" dirty="0">
                <a:latin typeface="メイリオ"/>
                <a:ea typeface="メイリオ"/>
                <a:cs typeface="メイリオ"/>
              </a:endParaRPr>
            </a:p>
            <a:p>
              <a:endParaRPr kumimoji="1" lang="ja-JP" altLang="en-US" sz="1100" dirty="0">
                <a:latin typeface="ヒラギノ角ゴシック W0"/>
                <a:ea typeface="ヒラギノ角ゴシック W0"/>
                <a:cs typeface="ヒラギノ角ゴシック W0"/>
              </a:endParaRPr>
            </a:p>
          </p:txBody>
        </p:sp>
        <p:pic>
          <p:nvPicPr>
            <p:cNvPr id="11" name="図 10" descr="QR_すまいる.jp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95197" y="7740539"/>
              <a:ext cx="459278" cy="459278"/>
            </a:xfrm>
            <a:prstGeom prst="rect">
              <a:avLst/>
            </a:prstGeom>
          </p:spPr>
        </p:pic>
        <p:grpSp>
          <p:nvGrpSpPr>
            <p:cNvPr id="16" name="グループ化 15"/>
            <p:cNvGrpSpPr/>
            <p:nvPr/>
          </p:nvGrpSpPr>
          <p:grpSpPr>
            <a:xfrm>
              <a:off x="573160" y="8199817"/>
              <a:ext cx="1143465" cy="499240"/>
              <a:chOff x="6283951" y="9855720"/>
              <a:chExt cx="1143465" cy="499240"/>
            </a:xfrm>
          </p:grpSpPr>
          <p:pic>
            <p:nvPicPr>
              <p:cNvPr id="14"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83951" y="9855720"/>
                <a:ext cx="497918" cy="497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28176" y="9855720"/>
                <a:ext cx="499240"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grpSp>
        <p:nvGrpSpPr>
          <p:cNvPr id="18" name="グループ化 17"/>
          <p:cNvGrpSpPr/>
          <p:nvPr/>
        </p:nvGrpSpPr>
        <p:grpSpPr>
          <a:xfrm>
            <a:off x="386633" y="4650190"/>
            <a:ext cx="3467289" cy="2862121"/>
            <a:chOff x="4000525" y="2122371"/>
            <a:chExt cx="3467289" cy="2862121"/>
          </a:xfrm>
        </p:grpSpPr>
        <p:sp>
          <p:nvSpPr>
            <p:cNvPr id="4" name="テキスト ボックス 3"/>
            <p:cNvSpPr txBox="1"/>
            <p:nvPr/>
          </p:nvSpPr>
          <p:spPr>
            <a:xfrm>
              <a:off x="4000525" y="2122371"/>
              <a:ext cx="3467289" cy="2523768"/>
            </a:xfrm>
            <a:prstGeom prst="rect">
              <a:avLst/>
            </a:prstGeom>
            <a:noFill/>
            <a:ln w="76200" cmpd="sng">
              <a:solidFill>
                <a:srgbClr val="6FBA2C"/>
              </a:solidFill>
            </a:ln>
          </p:spPr>
          <p:txBody>
            <a:bodyPr wrap="square" rtlCol="0">
              <a:spAutoFit/>
            </a:bodyPr>
            <a:lstStyle/>
            <a:p>
              <a:endParaRPr kumimoji="1" lang="en-US" altLang="ja-JP" sz="1400" u="sng" dirty="0">
                <a:latin typeface="メイリオ"/>
                <a:ea typeface="メイリオ"/>
                <a:cs typeface="メイリオ"/>
              </a:endParaRPr>
            </a:p>
            <a:p>
              <a:r>
                <a:rPr kumimoji="1" lang="ja-JP" altLang="en-US" sz="1400" b="1" u="sng" dirty="0">
                  <a:solidFill>
                    <a:schemeClr val="accent2">
                      <a:lumMod val="50000"/>
                    </a:schemeClr>
                  </a:solidFill>
                  <a:latin typeface="メイリオ"/>
                  <a:ea typeface="メイリオ"/>
                  <a:cs typeface="メイリオ"/>
                </a:rPr>
                <a:t>公益社団法人 子どもの発達科学研究所</a:t>
              </a:r>
              <a:endParaRPr kumimoji="1" lang="en-US" altLang="ja-JP" sz="1400" b="1" u="sng" dirty="0">
                <a:solidFill>
                  <a:schemeClr val="accent2">
                    <a:lumMod val="50000"/>
                  </a:schemeClr>
                </a:solidFill>
                <a:latin typeface="メイリオ"/>
                <a:ea typeface="メイリオ"/>
                <a:cs typeface="メイリオ"/>
              </a:endParaRPr>
            </a:p>
            <a:p>
              <a:endParaRPr kumimoji="1" lang="en-US" altLang="ja-JP" sz="800" u="sng" dirty="0">
                <a:latin typeface="メイリオ"/>
                <a:ea typeface="メイリオ"/>
                <a:cs typeface="メイリオ"/>
              </a:endParaRPr>
            </a:p>
            <a:p>
              <a:r>
                <a:rPr lang="en-US" altLang="ja-JP" sz="1100" dirty="0">
                  <a:latin typeface="メイリオ"/>
                  <a:ea typeface="メイリオ"/>
                  <a:cs typeface="メイリオ"/>
                </a:rPr>
                <a:t>  </a:t>
              </a:r>
              <a:r>
                <a:rPr lang="ja-JP" altLang="en-US" sz="1100" dirty="0">
                  <a:latin typeface="メイリオ"/>
                  <a:ea typeface="メイリオ"/>
                  <a:cs typeface="メイリオ"/>
                </a:rPr>
                <a:t>大阪大学大学院・浜松医科大学等の子どものこころの発達研究センターとの連携のもと、全ての子ども達が輝ける社会の構築を目指し、科学的根拠に基づく子育て・教育の普及と啓発活動を行なっています。保護者の方はもちろん、子どもの発達に関わる方々に、医療・生活・教育などの様々な場面でご活用頂けるプログラムの研究開発をし、子どもを支えるスペシャリストの育成も行なっています。</a:t>
              </a:r>
              <a:endParaRPr lang="en-US" altLang="ja-JP" sz="1100" dirty="0">
                <a:latin typeface="メイリオ"/>
                <a:ea typeface="メイリオ"/>
                <a:cs typeface="メイリオ"/>
              </a:endParaRPr>
            </a:p>
            <a:p>
              <a:endParaRPr kumimoji="1" lang="en-US" altLang="ja-JP" sz="1100" dirty="0">
                <a:latin typeface="メイリオ"/>
                <a:ea typeface="メイリオ"/>
                <a:cs typeface="メイリオ"/>
              </a:endParaRPr>
            </a:p>
            <a:p>
              <a:r>
                <a:rPr lang="en-US" altLang="ja-JP" sz="1100" dirty="0">
                  <a:latin typeface="メイリオ"/>
                  <a:ea typeface="メイリオ"/>
                  <a:cs typeface="メイリオ"/>
                </a:rPr>
                <a:t>★</a:t>
              </a:r>
              <a:r>
                <a:rPr lang="ja-JP" altLang="en-US" sz="1100" dirty="0">
                  <a:latin typeface="メイリオ"/>
                  <a:ea typeface="メイリオ"/>
                  <a:cs typeface="メイリオ"/>
                </a:rPr>
                <a:t>研究所</a:t>
              </a:r>
              <a:r>
                <a:rPr lang="en-US" altLang="ja-JP" sz="1100" dirty="0">
                  <a:latin typeface="メイリオ"/>
                  <a:ea typeface="メイリオ"/>
                  <a:cs typeface="メイリオ"/>
                </a:rPr>
                <a:t>HP</a:t>
              </a:r>
              <a:r>
                <a:rPr lang="ja-JP" altLang="en-US" sz="1100" dirty="0">
                  <a:latin typeface="メイリオ"/>
                  <a:ea typeface="メイリオ"/>
                  <a:cs typeface="メイリオ"/>
                </a:rPr>
                <a:t>      </a:t>
              </a:r>
              <a:r>
                <a:rPr lang="en-US" altLang="ja-JP" sz="1100" dirty="0">
                  <a:latin typeface="メイリオ"/>
                  <a:ea typeface="メイリオ"/>
                  <a:cs typeface="メイリオ"/>
                  <a:hlinkClick r:id="rId10"/>
                </a:rPr>
                <a:t>http://kodomolove.org/</a:t>
              </a:r>
              <a:endParaRPr lang="en-US" altLang="ja-JP" sz="1100" dirty="0">
                <a:latin typeface="メイリオ"/>
                <a:ea typeface="メイリオ"/>
                <a:cs typeface="メイリオ"/>
              </a:endParaRPr>
            </a:p>
            <a:p>
              <a:endParaRPr kumimoji="1" lang="en-US" altLang="ja-JP" sz="1200" dirty="0">
                <a:latin typeface="メイリオ"/>
                <a:ea typeface="メイリオ"/>
                <a:cs typeface="メイリオ"/>
              </a:endParaRPr>
            </a:p>
          </p:txBody>
        </p:sp>
        <p:pic>
          <p:nvPicPr>
            <p:cNvPr id="9" name="図 8" descr="QR_子どもの発達科学研究所.jp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59933" y="3991046"/>
              <a:ext cx="524849" cy="524849"/>
            </a:xfrm>
            <a:prstGeom prst="rect">
              <a:avLst/>
            </a:prstGeom>
          </p:spPr>
        </p:pic>
        <p:grpSp>
          <p:nvGrpSpPr>
            <p:cNvPr id="13" name="グループ化 12"/>
            <p:cNvGrpSpPr/>
            <p:nvPr/>
          </p:nvGrpSpPr>
          <p:grpSpPr>
            <a:xfrm>
              <a:off x="4093406" y="4480836"/>
              <a:ext cx="1640763" cy="503656"/>
              <a:chOff x="5613864" y="5640980"/>
              <a:chExt cx="1640763" cy="503656"/>
            </a:xfrm>
          </p:grpSpPr>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13864" y="5646057"/>
                <a:ext cx="497918" cy="497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82400" y="5645396"/>
                <a:ext cx="499240" cy="49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752829" y="5640980"/>
                <a:ext cx="501798" cy="501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grpSp>
        <p:nvGrpSpPr>
          <p:cNvPr id="20" name="グループ化 19"/>
          <p:cNvGrpSpPr/>
          <p:nvPr/>
        </p:nvGrpSpPr>
        <p:grpSpPr>
          <a:xfrm>
            <a:off x="4044130" y="5356345"/>
            <a:ext cx="3467288" cy="3405650"/>
            <a:chOff x="3992423" y="5794789"/>
            <a:chExt cx="3467288" cy="3405650"/>
          </a:xfrm>
        </p:grpSpPr>
        <p:sp>
          <p:nvSpPr>
            <p:cNvPr id="5" name="テキスト ボックス 4"/>
            <p:cNvSpPr txBox="1"/>
            <p:nvPr/>
          </p:nvSpPr>
          <p:spPr>
            <a:xfrm>
              <a:off x="3992423" y="5794789"/>
              <a:ext cx="3467288" cy="3077766"/>
            </a:xfrm>
            <a:prstGeom prst="rect">
              <a:avLst/>
            </a:prstGeom>
            <a:noFill/>
            <a:ln w="76200" cmpd="sng">
              <a:solidFill>
                <a:srgbClr val="6FBA2C"/>
              </a:solidFill>
            </a:ln>
          </p:spPr>
          <p:txBody>
            <a:bodyPr wrap="square" rtlCol="0">
              <a:spAutoFit/>
            </a:bodyPr>
            <a:lstStyle/>
            <a:p>
              <a:endParaRPr kumimoji="1" lang="en-US" altLang="ja-JP" sz="1400" u="sng" dirty="0">
                <a:solidFill>
                  <a:schemeClr val="accent2">
                    <a:lumMod val="50000"/>
                  </a:schemeClr>
                </a:solidFill>
                <a:latin typeface="メイリオ"/>
                <a:ea typeface="メイリオ"/>
                <a:cs typeface="メイリオ"/>
              </a:endParaRPr>
            </a:p>
            <a:p>
              <a:r>
                <a:rPr kumimoji="1" lang="en-US" altLang="ja-JP" sz="1400" b="1" u="sng" dirty="0">
                  <a:solidFill>
                    <a:schemeClr val="accent2">
                      <a:lumMod val="50000"/>
                    </a:schemeClr>
                  </a:solidFill>
                  <a:latin typeface="メイリオ"/>
                  <a:ea typeface="メイリオ"/>
                  <a:cs typeface="メイリオ"/>
                </a:rPr>
                <a:t>NPO</a:t>
              </a:r>
              <a:r>
                <a:rPr kumimoji="1" lang="ja-JP" altLang="en-US" sz="1400" b="1" u="sng" dirty="0">
                  <a:solidFill>
                    <a:schemeClr val="accent2">
                      <a:lumMod val="50000"/>
                    </a:schemeClr>
                  </a:solidFill>
                  <a:latin typeface="メイリオ"/>
                  <a:ea typeface="メイリオ"/>
                  <a:cs typeface="メイリオ"/>
                </a:rPr>
                <a:t>法人</a:t>
              </a:r>
              <a:r>
                <a:rPr lang="en-US" altLang="en-US" sz="1400" b="1" u="sng" dirty="0">
                  <a:solidFill>
                    <a:schemeClr val="accent2">
                      <a:lumMod val="50000"/>
                    </a:schemeClr>
                  </a:solidFill>
                  <a:latin typeface="メイリオ"/>
                  <a:ea typeface="メイリオ"/>
                  <a:cs typeface="メイリオ"/>
                </a:rPr>
                <a:t> </a:t>
              </a:r>
            </a:p>
            <a:p>
              <a:r>
                <a:rPr lang="ja-JP" altLang="en-US" sz="1400" b="1" u="sng" dirty="0">
                  <a:solidFill>
                    <a:schemeClr val="accent2">
                      <a:lumMod val="50000"/>
                    </a:schemeClr>
                  </a:solidFill>
                  <a:latin typeface="メイリオ"/>
                  <a:ea typeface="メイリオ"/>
                  <a:cs typeface="メイリオ"/>
                </a:rPr>
                <a:t>しずおか</a:t>
              </a:r>
              <a:r>
                <a:rPr lang="ja-JP" altLang="en-US" sz="800" b="1" u="sng" dirty="0">
                  <a:solidFill>
                    <a:schemeClr val="accent2">
                      <a:lumMod val="50000"/>
                    </a:schemeClr>
                  </a:solidFill>
                  <a:latin typeface="メイリオ"/>
                  <a:ea typeface="メイリオ"/>
                  <a:cs typeface="メイリオ"/>
                </a:rPr>
                <a:t>・</a:t>
              </a:r>
              <a:r>
                <a:rPr lang="ja-JP" altLang="en-US" sz="1400" b="1" u="sng" dirty="0">
                  <a:solidFill>
                    <a:schemeClr val="accent2">
                      <a:lumMod val="50000"/>
                    </a:schemeClr>
                  </a:solidFill>
                  <a:latin typeface="メイリオ"/>
                  <a:ea typeface="メイリオ"/>
                  <a:cs typeface="メイリオ"/>
                </a:rPr>
                <a:t>子ども家庭プラットフォーム</a:t>
              </a:r>
              <a:endParaRPr lang="en-US" altLang="ja-JP" sz="1400" b="1" u="sng" dirty="0">
                <a:solidFill>
                  <a:schemeClr val="accent2">
                    <a:lumMod val="50000"/>
                  </a:schemeClr>
                </a:solidFill>
                <a:latin typeface="メイリオ"/>
                <a:ea typeface="メイリオ"/>
                <a:cs typeface="メイリオ"/>
              </a:endParaRPr>
            </a:p>
            <a:p>
              <a:endParaRPr lang="en-US" altLang="ja-JP" sz="800" u="sng" dirty="0">
                <a:latin typeface="メイリオ"/>
                <a:ea typeface="メイリオ"/>
                <a:cs typeface="メイリオ"/>
              </a:endParaRPr>
            </a:p>
            <a:p>
              <a:r>
                <a:rPr lang="en-US" altLang="ja-JP" sz="1100" dirty="0">
                  <a:latin typeface="メイリオ"/>
                  <a:ea typeface="メイリオ"/>
                  <a:cs typeface="メイリオ"/>
                </a:rPr>
                <a:t>  </a:t>
              </a:r>
              <a:r>
                <a:rPr lang="ja-JP" altLang="en-US" sz="1100" dirty="0">
                  <a:latin typeface="メイリオ"/>
                  <a:ea typeface="メイリオ"/>
                  <a:cs typeface="メイリオ"/>
                </a:rPr>
                <a:t>児童虐待など不適切養育が広がる中、浜松市児童家庭支援センター事業を委託運営し、子どもと家庭からの相談に応ずるとともに、支援の最前線で活動している方々への支援を行なっています。</a:t>
              </a:r>
              <a:r>
                <a:rPr lang="en-US" altLang="ja-JP" sz="1100" dirty="0">
                  <a:latin typeface="メイリオ"/>
                  <a:ea typeface="メイリオ"/>
                  <a:cs typeface="メイリオ"/>
                </a:rPr>
                <a:t>2018</a:t>
              </a:r>
              <a:r>
                <a:rPr lang="ja-JP" altLang="en-US" sz="1100" dirty="0">
                  <a:latin typeface="メイリオ"/>
                  <a:ea typeface="メイリオ"/>
                  <a:cs typeface="メイリオ"/>
                </a:rPr>
                <a:t>年</a:t>
              </a:r>
              <a:r>
                <a:rPr lang="en-US" altLang="ja-JP" sz="1100" dirty="0">
                  <a:latin typeface="メイリオ"/>
                  <a:ea typeface="メイリオ"/>
                  <a:cs typeface="メイリオ"/>
                </a:rPr>
                <a:t>4</a:t>
              </a:r>
              <a:r>
                <a:rPr lang="ja-JP" altLang="en-US" sz="1100" dirty="0">
                  <a:latin typeface="メイリオ"/>
                  <a:ea typeface="メイリオ"/>
                  <a:cs typeface="メイリオ"/>
                </a:rPr>
                <a:t>月より、浜松市社会福祉事業団とともに共同企業体</a:t>
              </a:r>
              <a:r>
                <a:rPr lang="en-US" altLang="ja-JP" sz="1100" dirty="0">
                  <a:latin typeface="メイリオ"/>
                  <a:ea typeface="メイリオ"/>
                  <a:cs typeface="メイリオ"/>
                </a:rPr>
                <a:t>(JV)</a:t>
              </a:r>
              <a:r>
                <a:rPr lang="ja-JP" altLang="en-US" sz="1100" dirty="0">
                  <a:latin typeface="メイリオ"/>
                  <a:ea typeface="メイリオ"/>
                  <a:cs typeface="メイリオ"/>
                </a:rPr>
                <a:t>を結成し、浜松市発達相談支援センター</a:t>
              </a:r>
              <a:r>
                <a:rPr lang="en-US" altLang="ja-JP" sz="1100" dirty="0">
                  <a:latin typeface="メイリオ"/>
                  <a:ea typeface="メイリオ"/>
                  <a:cs typeface="メイリオ"/>
                </a:rPr>
                <a:t>『</a:t>
              </a:r>
              <a:r>
                <a:rPr lang="ja-JP" altLang="en-US" sz="1100" dirty="0">
                  <a:latin typeface="メイリオ"/>
                  <a:ea typeface="メイリオ"/>
                  <a:cs typeface="メイリオ"/>
                </a:rPr>
                <a:t>ルピロ</a:t>
              </a:r>
              <a:r>
                <a:rPr lang="en-US" altLang="ja-JP" sz="1100" dirty="0">
                  <a:latin typeface="メイリオ"/>
                  <a:ea typeface="メイリオ"/>
                  <a:cs typeface="メイリオ"/>
                </a:rPr>
                <a:t>』</a:t>
              </a:r>
              <a:r>
                <a:rPr lang="ja-JP" altLang="en-US" sz="1100" dirty="0">
                  <a:latin typeface="メイリオ"/>
                  <a:ea typeface="メイリオ"/>
                  <a:cs typeface="メイリオ"/>
                </a:rPr>
                <a:t>の運営にも参画を開始しました。社会的養護への支援と発達障害者支援とを合わせて行うことを目指しています。</a:t>
              </a:r>
              <a:endParaRPr lang="en-US" altLang="ja-JP" sz="1100" dirty="0">
                <a:latin typeface="メイリオ"/>
                <a:ea typeface="メイリオ"/>
                <a:cs typeface="メイリオ"/>
              </a:endParaRPr>
            </a:p>
            <a:p>
              <a:endParaRPr kumimoji="1" lang="en-US" altLang="ja-JP" sz="1100" dirty="0">
                <a:latin typeface="メイリオ"/>
                <a:ea typeface="メイリオ"/>
                <a:cs typeface="メイリオ"/>
              </a:endParaRPr>
            </a:p>
            <a:p>
              <a:r>
                <a:rPr lang="en-US" altLang="ja-JP" sz="1100" dirty="0">
                  <a:latin typeface="メイリオ"/>
                  <a:ea typeface="メイリオ"/>
                  <a:cs typeface="メイリオ"/>
                </a:rPr>
                <a:t>★ </a:t>
              </a:r>
              <a:r>
                <a:rPr lang="ja-JP" altLang="en-US" sz="1100" dirty="0">
                  <a:latin typeface="メイリオ"/>
                  <a:ea typeface="メイリオ"/>
                  <a:cs typeface="メイリオ"/>
                </a:rPr>
                <a:t>プラットフォーム</a:t>
              </a:r>
              <a:r>
                <a:rPr lang="en-US" altLang="ja-JP" sz="1100" dirty="0">
                  <a:latin typeface="メイリオ"/>
                  <a:ea typeface="メイリオ"/>
                  <a:cs typeface="メイリオ"/>
                </a:rPr>
                <a:t>HP   </a:t>
              </a:r>
            </a:p>
            <a:p>
              <a:r>
                <a:rPr lang="en-US" altLang="ja-JP" sz="1100" dirty="0">
                  <a:latin typeface="メイリオ"/>
                  <a:ea typeface="メイリオ"/>
                  <a:cs typeface="メイリオ"/>
                </a:rPr>
                <a:t> </a:t>
              </a:r>
              <a:r>
                <a:rPr lang="en-US" altLang="ja-JP" sz="1100" dirty="0">
                  <a:latin typeface="メイリオ"/>
                  <a:ea typeface="メイリオ"/>
                  <a:cs typeface="メイリオ"/>
                  <a:hlinkClick r:id="rId13"/>
                </a:rPr>
                <a:t>https://www.npo-platform.com/</a:t>
              </a:r>
              <a:endParaRPr lang="en-US" altLang="ja-JP" sz="1100" dirty="0">
                <a:latin typeface="メイリオ"/>
                <a:ea typeface="メイリオ"/>
                <a:cs typeface="メイリオ"/>
              </a:endParaRPr>
            </a:p>
            <a:p>
              <a:endParaRPr lang="en-US" altLang="ja-JP" sz="1200" dirty="0">
                <a:latin typeface="ヒラギノ角ゴシック W0"/>
                <a:ea typeface="ヒラギノ角ゴシック W0"/>
                <a:cs typeface="ヒラギノ角ゴシック W0"/>
              </a:endParaRPr>
            </a:p>
          </p:txBody>
        </p:sp>
        <p:pic>
          <p:nvPicPr>
            <p:cNvPr id="10" name="図 9" descr="QR_プラットフォーム.jp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75429" y="8082334"/>
              <a:ext cx="476270" cy="476270"/>
            </a:xfrm>
            <a:prstGeom prst="rect">
              <a:avLst/>
            </a:prstGeom>
          </p:spPr>
        </p:pic>
        <p:grpSp>
          <p:nvGrpSpPr>
            <p:cNvPr id="15" name="グループ化 14"/>
            <p:cNvGrpSpPr/>
            <p:nvPr/>
          </p:nvGrpSpPr>
          <p:grpSpPr>
            <a:xfrm>
              <a:off x="4063041" y="8687937"/>
              <a:ext cx="2225805" cy="512502"/>
              <a:chOff x="1258783" y="9235004"/>
              <a:chExt cx="2225805" cy="512502"/>
            </a:xfrm>
          </p:grpSpPr>
          <p:pic>
            <p:nvPicPr>
              <p:cNvPr id="1031" name="Picture 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258783" y="9240475"/>
                <a:ext cx="507031" cy="507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48905" y="9253794"/>
                <a:ext cx="5000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423474" y="9242284"/>
                <a:ext cx="498335" cy="498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978973" y="9235004"/>
                <a:ext cx="505615" cy="505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sp>
        <p:nvSpPr>
          <p:cNvPr id="25" name="テキスト ボックス 24"/>
          <p:cNvSpPr txBox="1"/>
          <p:nvPr/>
        </p:nvSpPr>
        <p:spPr>
          <a:xfrm>
            <a:off x="386634" y="10196135"/>
            <a:ext cx="7124783" cy="276999"/>
          </a:xfrm>
          <a:prstGeom prst="rect">
            <a:avLst/>
          </a:prstGeom>
          <a:solidFill>
            <a:srgbClr val="6FBA2C"/>
          </a:solidFill>
          <a:ln w="76200" cmpd="sng">
            <a:noFill/>
          </a:ln>
        </p:spPr>
        <p:txBody>
          <a:bodyPr wrap="square" rtlCol="0">
            <a:spAutoFit/>
          </a:bodyPr>
          <a:lstStyle/>
          <a:p>
            <a:r>
              <a:rPr lang="ja-JP" altLang="en-US" sz="1200" dirty="0">
                <a:solidFill>
                  <a:schemeClr val="bg1"/>
                </a:solidFill>
                <a:latin typeface="メイリオ"/>
                <a:ea typeface="メイリオ"/>
                <a:cs typeface="メイリオ"/>
              </a:rPr>
              <a:t>協力</a:t>
            </a:r>
            <a:r>
              <a:rPr lang="ja-JP" altLang="en-US" sz="1200" dirty="0">
                <a:solidFill>
                  <a:schemeClr val="bg1"/>
                </a:solidFill>
                <a:latin typeface="メイリオ"/>
                <a:ea typeface="メイリオ"/>
                <a:cs typeface="メイリオ"/>
                <a:sym typeface="Wingdings" panose="05000000000000000000" pitchFamily="2" charset="2"/>
              </a:rPr>
              <a:t>：</a:t>
            </a:r>
            <a:r>
              <a:rPr lang="en-US" altLang="ja-JP" sz="1200" dirty="0">
                <a:solidFill>
                  <a:schemeClr val="bg1"/>
                </a:solidFill>
                <a:latin typeface="メイリオ"/>
                <a:ea typeface="メイリオ"/>
                <a:cs typeface="メイリオ"/>
                <a:sym typeface="Wingdings" panose="05000000000000000000" pitchFamily="2" charset="2"/>
              </a:rPr>
              <a:t>(</a:t>
            </a:r>
            <a:r>
              <a:rPr lang="ja-JP" altLang="en-US" sz="1200" dirty="0">
                <a:solidFill>
                  <a:schemeClr val="bg1"/>
                </a:solidFill>
                <a:latin typeface="メイリオ"/>
                <a:ea typeface="メイリオ"/>
                <a:cs typeface="メイリオ"/>
                <a:sym typeface="Wingdings" panose="05000000000000000000" pitchFamily="2" charset="2"/>
              </a:rPr>
              <a:t>株</a:t>
            </a:r>
            <a:r>
              <a:rPr lang="en-US" altLang="ja-JP" sz="1200" dirty="0">
                <a:solidFill>
                  <a:schemeClr val="bg1"/>
                </a:solidFill>
                <a:latin typeface="メイリオ"/>
                <a:ea typeface="メイリオ"/>
                <a:cs typeface="メイリオ"/>
                <a:sym typeface="Wingdings" panose="05000000000000000000" pitchFamily="2" charset="2"/>
              </a:rPr>
              <a:t>)</a:t>
            </a:r>
            <a:r>
              <a:rPr lang="ja-JP" altLang="en-US" sz="1200" dirty="0">
                <a:solidFill>
                  <a:schemeClr val="bg1"/>
                </a:solidFill>
                <a:latin typeface="メイリオ"/>
                <a:ea typeface="メイリオ"/>
                <a:cs typeface="メイリオ"/>
                <a:sym typeface="Wingdings" panose="05000000000000000000" pitchFamily="2" charset="2"/>
              </a:rPr>
              <a:t>フォルダ</a:t>
            </a:r>
            <a:endParaRPr lang="en-US" altLang="ja-JP" sz="1200" dirty="0">
              <a:solidFill>
                <a:schemeClr val="bg1"/>
              </a:solidFill>
              <a:latin typeface="メイリオ"/>
              <a:ea typeface="メイリオ"/>
              <a:cs typeface="メイリオ"/>
            </a:endParaRPr>
          </a:p>
        </p:txBody>
      </p:sp>
      <p:sp>
        <p:nvSpPr>
          <p:cNvPr id="34" name="正方形/長方形 33"/>
          <p:cNvSpPr/>
          <p:nvPr/>
        </p:nvSpPr>
        <p:spPr>
          <a:xfrm>
            <a:off x="486114" y="8971340"/>
            <a:ext cx="2766527" cy="677108"/>
          </a:xfrm>
          <a:prstGeom prst="rect">
            <a:avLst/>
          </a:prstGeom>
        </p:spPr>
        <p:txBody>
          <a:bodyPr wrap="square">
            <a:spAutoFit/>
          </a:bodyPr>
          <a:lstStyle/>
          <a:p>
            <a:r>
              <a:rPr lang="ja-JP" altLang="en-US" sz="1600" dirty="0">
                <a:latin typeface="メイリオ"/>
                <a:ea typeface="メイリオ"/>
                <a:cs typeface="メイリオ"/>
              </a:rPr>
              <a:t>浜松子ども支援</a:t>
            </a:r>
            <a:r>
              <a:rPr lang="en-US" altLang="ja-JP" sz="1600" dirty="0">
                <a:latin typeface="メイリオ"/>
                <a:ea typeface="メイリオ"/>
                <a:cs typeface="メイリオ"/>
              </a:rPr>
              <a:t>NET</a:t>
            </a:r>
            <a:r>
              <a:rPr lang="ja-JP" altLang="en-US" sz="1600" dirty="0">
                <a:latin typeface="メイリオ"/>
                <a:ea typeface="メイリオ"/>
                <a:cs typeface="メイリオ"/>
              </a:rPr>
              <a:t>事務局</a:t>
            </a:r>
            <a:endParaRPr lang="en-US" altLang="ja-JP" sz="1600" dirty="0">
              <a:latin typeface="メイリオ"/>
              <a:ea typeface="メイリオ"/>
              <a:cs typeface="メイリオ"/>
            </a:endParaRPr>
          </a:p>
          <a:p>
            <a:r>
              <a:rPr lang="en-US" altLang="ja-JP" sz="1100" dirty="0">
                <a:latin typeface="メイリオ"/>
                <a:ea typeface="メイリオ"/>
                <a:cs typeface="メイリオ"/>
              </a:rPr>
              <a:t>https://www.facebook.com/Hamamatsu.kodomosien.NET/</a:t>
            </a:r>
          </a:p>
        </p:txBody>
      </p:sp>
      <p:sp>
        <p:nvSpPr>
          <p:cNvPr id="35" name="テキスト ボックス 34">
            <a:extLst>
              <a:ext uri="{FF2B5EF4-FFF2-40B4-BE49-F238E27FC236}">
                <a16:creationId xmlns:a16="http://schemas.microsoft.com/office/drawing/2014/main" xmlns="" id="{EE2BD669-50C4-4E61-82D4-139721B5D93A}"/>
              </a:ext>
            </a:extLst>
          </p:cNvPr>
          <p:cNvSpPr txBox="1"/>
          <p:nvPr/>
        </p:nvSpPr>
        <p:spPr>
          <a:xfrm>
            <a:off x="3272476" y="9005467"/>
            <a:ext cx="4225488" cy="969496"/>
          </a:xfrm>
          <a:prstGeom prst="rect">
            <a:avLst/>
          </a:prstGeom>
          <a:solidFill>
            <a:srgbClr val="008000"/>
          </a:solidFill>
          <a:ln>
            <a:noFill/>
          </a:ln>
        </p:spPr>
        <p:txBody>
          <a:bodyPr wrap="square" rtlCol="0">
            <a:spAutoFit/>
          </a:bodyPr>
          <a:lstStyle/>
          <a:p>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700"/>
              </a:lnSpc>
            </a:pP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 </a:t>
            </a:r>
            <a:r>
              <a:rPr lang="en-US" altLang="ja-JP"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053</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467</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1600</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児童家庭支援</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センター内）</a:t>
            </a:r>
            <a:r>
              <a:rPr lang="en-US" altLang="ja-JP" sz="16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Mail </a:t>
            </a:r>
            <a:r>
              <a:rPr lang="en-US" altLang="ja-JP"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hama.KS.net@gmail.com</a:t>
            </a:r>
            <a:endParaRPr lang="en-US" altLang="ja-JP" sz="1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 name="図 11">
            <a:extLst>
              <a:ext uri="{FF2B5EF4-FFF2-40B4-BE49-F238E27FC236}">
                <a16:creationId xmlns:a16="http://schemas.microsoft.com/office/drawing/2014/main" xmlns="" id="{2DD21666-C9D2-483A-AF34-EBF3310FC9B6}"/>
              </a:ext>
            </a:extLst>
          </p:cNvPr>
          <p:cNvPicPr>
            <a:picLocks noChangeAspect="1"/>
          </p:cNvPicPr>
          <p:nvPr/>
        </p:nvPicPr>
        <p:blipFill>
          <a:blip r:embed="rId19"/>
          <a:stretch>
            <a:fillRect/>
          </a:stretch>
        </p:blipFill>
        <p:spPr>
          <a:xfrm>
            <a:off x="2148096" y="9506227"/>
            <a:ext cx="563915" cy="563915"/>
          </a:xfrm>
          <a:prstGeom prst="rect">
            <a:avLst/>
          </a:prstGeom>
        </p:spPr>
      </p:pic>
      <p:sp>
        <p:nvSpPr>
          <p:cNvPr id="23" name="楕円 22">
            <a:extLst>
              <a:ext uri="{FF2B5EF4-FFF2-40B4-BE49-F238E27FC236}">
                <a16:creationId xmlns:a16="http://schemas.microsoft.com/office/drawing/2014/main" xmlns="" id="{E7CE02CB-D24B-4419-B8E6-99DFCAA50E4A}"/>
              </a:ext>
            </a:extLst>
          </p:cNvPr>
          <p:cNvSpPr/>
          <p:nvPr/>
        </p:nvSpPr>
        <p:spPr>
          <a:xfrm>
            <a:off x="525550" y="7643890"/>
            <a:ext cx="2407754" cy="10485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xmlns="" id="{038F22C2-EFED-450E-B59A-6147FCB79ED4}"/>
              </a:ext>
            </a:extLst>
          </p:cNvPr>
          <p:cNvPicPr>
            <a:picLocks noChangeAspect="1"/>
          </p:cNvPicPr>
          <p:nvPr/>
        </p:nvPicPr>
        <p:blipFill rotWithShape="1">
          <a:blip r:embed="rId20">
            <a:extLst>
              <a:ext uri="{28A0092B-C50C-407E-A947-70E740481C1C}">
                <a14:useLocalDpi xmlns:a14="http://schemas.microsoft.com/office/drawing/2010/main" val="0"/>
              </a:ext>
            </a:extLst>
          </a:blip>
          <a:srcRect r="48712" b="-3762"/>
          <a:stretch/>
        </p:blipFill>
        <p:spPr>
          <a:xfrm>
            <a:off x="2269985" y="8129044"/>
            <a:ext cx="1348317" cy="563354"/>
          </a:xfrm>
          <a:prstGeom prst="rect">
            <a:avLst/>
          </a:prstGeom>
        </p:spPr>
      </p:pic>
      <p:sp>
        <p:nvSpPr>
          <p:cNvPr id="24" name="テキスト ボックス 23">
            <a:extLst>
              <a:ext uri="{FF2B5EF4-FFF2-40B4-BE49-F238E27FC236}">
                <a16:creationId xmlns:a16="http://schemas.microsoft.com/office/drawing/2014/main" xmlns="" id="{ED6CAB65-C179-4214-82FE-B63189F8A447}"/>
              </a:ext>
            </a:extLst>
          </p:cNvPr>
          <p:cNvSpPr txBox="1"/>
          <p:nvPr/>
        </p:nvSpPr>
        <p:spPr>
          <a:xfrm>
            <a:off x="706270" y="7825388"/>
            <a:ext cx="2061669" cy="600164"/>
          </a:xfrm>
          <a:prstGeom prst="rect">
            <a:avLst/>
          </a:prstGeom>
          <a:noFill/>
        </p:spPr>
        <p:txBody>
          <a:bodyPr wrap="square" rtlCol="0">
            <a:spAutoFit/>
          </a:bodyPr>
          <a:lstStyle/>
          <a:p>
            <a:r>
              <a:rPr kumimoji="1" lang="ja-JP" altLang="en-US" sz="1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託児をお申込みいただいた方には、詳細をメールにてご連絡させていただきます。</a:t>
            </a:r>
          </a:p>
        </p:txBody>
      </p:sp>
      <p:pic>
        <p:nvPicPr>
          <p:cNvPr id="36" name="Picture 3" descr="G:\支援NET中ロゴ背景白.jp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582473" y="440084"/>
            <a:ext cx="715195" cy="619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582519"/>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6345</TotalTime>
  <Words>665</Words>
  <Application>Microsoft Office PowerPoint</Application>
  <PresentationFormat>ユーザー設定</PresentationFormat>
  <Paragraphs>85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Owner</cp:lastModifiedBy>
  <cp:revision>80</cp:revision>
  <cp:lastPrinted>2019-06-27T01:48:45Z</cp:lastPrinted>
  <dcterms:created xsi:type="dcterms:W3CDTF">2013-08-07T01:16:52Z</dcterms:created>
  <dcterms:modified xsi:type="dcterms:W3CDTF">2019-06-27T12:56:48Z</dcterms:modified>
</cp:coreProperties>
</file>