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009944"/>
    <a:srgbClr val="CCFF99"/>
    <a:srgbClr val="CCECFF"/>
    <a:srgbClr val="CCFFFF"/>
    <a:srgbClr val="66FFFF"/>
    <a:srgbClr val="03B8E3"/>
    <a:srgbClr val="6FBA2C"/>
    <a:srgbClr val="171C61"/>
    <a:srgbClr val="906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1944" y="888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802" tIns="45401" rIns="90802" bIns="4540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802" tIns="45401" rIns="90802" bIns="45401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2017/6/1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02" tIns="45401" rIns="90802" bIns="4540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802" tIns="45401" rIns="90802" bIns="4540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802" tIns="45401" rIns="90802" bIns="4540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802" tIns="45401" rIns="90802" bIns="45401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93CC5-A9B8-46A1-B8C3-70AA73E05DA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845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jpeg"/><Relationship Id="rId10" Type="http://schemas.openxmlformats.org/officeDocument/2006/relationships/image" Target="../media/image7.gif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草原のイラスト（背景素材）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" y="1"/>
            <a:ext cx="7772098" cy="252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グループ化 5"/>
          <p:cNvGrpSpPr/>
          <p:nvPr/>
        </p:nvGrpSpPr>
        <p:grpSpPr>
          <a:xfrm>
            <a:off x="5001158" y="494975"/>
            <a:ext cx="2609813" cy="1658409"/>
            <a:chOff x="4904398" y="626126"/>
            <a:chExt cx="2609813" cy="1658409"/>
          </a:xfrm>
        </p:grpSpPr>
        <p:sp>
          <p:nvSpPr>
            <p:cNvPr id="24" name="雲 23"/>
            <p:cNvSpPr/>
            <p:nvPr/>
          </p:nvSpPr>
          <p:spPr>
            <a:xfrm>
              <a:off x="4904398" y="626126"/>
              <a:ext cx="2609813" cy="1658409"/>
            </a:xfrm>
            <a:prstGeom prst="clou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5001158" y="712870"/>
              <a:ext cx="2229975" cy="12464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4000"/>
                </a:lnSpc>
              </a:pPr>
              <a:r>
                <a:rPr lang="ja-JP" altLang="en-US" sz="2400" dirty="0" smtClean="0">
                  <a:solidFill>
                    <a:srgbClr val="009944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参加費</a:t>
              </a:r>
            </a:p>
            <a:p>
              <a:pPr algn="ctr">
                <a:lnSpc>
                  <a:spcPts val="2500"/>
                </a:lnSpc>
              </a:pPr>
              <a:r>
                <a:rPr lang="ja-JP" altLang="en-US" sz="2000" dirty="0" smtClean="0">
                  <a:solidFill>
                    <a:srgbClr val="009944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  </a:t>
              </a:r>
              <a:r>
                <a:rPr lang="ja-JP" altLang="en-US" sz="1800" dirty="0" smtClean="0">
                  <a:solidFill>
                    <a:srgbClr val="009944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会　員　 </a:t>
              </a:r>
              <a:r>
                <a:rPr lang="en-US" altLang="ja-JP" sz="1800" dirty="0" smtClean="0">
                  <a:solidFill>
                    <a:srgbClr val="009944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500</a:t>
              </a:r>
              <a:r>
                <a:rPr lang="ja-JP" altLang="en-US" sz="1800" dirty="0" smtClean="0">
                  <a:solidFill>
                    <a:srgbClr val="009944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円</a:t>
              </a:r>
              <a:endParaRPr lang="en-US" altLang="ja-JP" sz="1800" dirty="0" smtClean="0">
                <a:solidFill>
                  <a:srgbClr val="009944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  <a:p>
              <a:pPr algn="ctr">
                <a:lnSpc>
                  <a:spcPts val="2500"/>
                </a:lnSpc>
              </a:pPr>
              <a:r>
                <a:rPr lang="ja-JP" altLang="en-US" sz="1800" dirty="0" smtClean="0">
                  <a:solidFill>
                    <a:srgbClr val="009944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   非会員　</a:t>
              </a:r>
              <a:r>
                <a:rPr lang="en-US" altLang="ja-JP" sz="1800" dirty="0" smtClean="0">
                  <a:solidFill>
                    <a:srgbClr val="009944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1,000</a:t>
              </a:r>
              <a:r>
                <a:rPr lang="ja-JP" altLang="en-US" sz="1800" dirty="0" smtClean="0">
                  <a:solidFill>
                    <a:srgbClr val="009944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円</a:t>
              </a:r>
              <a:endParaRPr lang="ja-JP" altLang="en-US" sz="900" dirty="0">
                <a:solidFill>
                  <a:srgbClr val="009944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</p:txBody>
        </p:sp>
      </p:grpSp>
      <p:sp>
        <p:nvSpPr>
          <p:cNvPr id="21" name="テキスト ボックス 20"/>
          <p:cNvSpPr txBox="1"/>
          <p:nvPr/>
        </p:nvSpPr>
        <p:spPr>
          <a:xfrm>
            <a:off x="273913" y="9567762"/>
            <a:ext cx="1239578" cy="523220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009944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申込み＆</a:t>
            </a:r>
            <a:endParaRPr kumimoji="1" lang="en-US" altLang="ja-JP" sz="1400" dirty="0" smtClean="0">
              <a:solidFill>
                <a:srgbClr val="009944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sz="1400" dirty="0" smtClean="0">
                <a:solidFill>
                  <a:srgbClr val="009944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 問い合せ先</a:t>
            </a:r>
            <a:endParaRPr kumimoji="1" lang="ja-JP" altLang="en-US" sz="1400" dirty="0">
              <a:solidFill>
                <a:srgbClr val="009944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830738" y="9251108"/>
            <a:ext cx="5683473" cy="1431161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ja-JP" altLang="en-US" sz="1300" b="1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①氏名、②所属、③職種、④ご連絡先</a:t>
            </a:r>
            <a:r>
              <a:rPr lang="ja-JP" altLang="en-US" sz="1300" b="1" dirty="0" smtClean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メールアドレス、⑤会員・非会員</a:t>
            </a:r>
            <a:endParaRPr lang="en-US" altLang="ja-JP" sz="1300" b="1" dirty="0" smtClean="0">
              <a:solidFill>
                <a:srgbClr val="00994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300" dirty="0" smtClean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を明記の上、</a:t>
            </a:r>
            <a:r>
              <a:rPr lang="ja-JP" altLang="en-US" sz="13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平成２８年６月１０日（土）</a:t>
            </a:r>
            <a:r>
              <a:rPr lang="ja-JP" altLang="en-US" sz="13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まで</a:t>
            </a:r>
            <a:r>
              <a:rPr lang="ja-JP" altLang="en-US" sz="1300" dirty="0" smtClean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に、下記</a:t>
            </a:r>
            <a:r>
              <a:rPr lang="en-US" altLang="ja-JP" sz="1300" dirty="0" smtClean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sz="1300" dirty="0" smtClean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かメールアドレスへ</a:t>
            </a:r>
            <a:r>
              <a:rPr lang="ja-JP" altLang="en-US" sz="13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お送り</a:t>
            </a:r>
            <a:r>
              <a:rPr lang="ja-JP" altLang="en-US" sz="1300" dirty="0" smtClean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ください。</a:t>
            </a:r>
            <a:endParaRPr lang="en-US" altLang="ja-JP" sz="1300" b="1" dirty="0">
              <a:solidFill>
                <a:srgbClr val="009944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en-US" altLang="ja-JP" sz="16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Mail</a:t>
            </a:r>
            <a:r>
              <a:rPr lang="ja-JP" altLang="en-US" sz="16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dirty="0" smtClean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hama.kodomosmile@gmail.com</a:t>
            </a:r>
            <a:endParaRPr lang="en-US" altLang="ja-JP" sz="1600" dirty="0">
              <a:solidFill>
                <a:srgbClr val="00994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6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lang="ja-JP" altLang="en-US" sz="1600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dirty="0" smtClean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053</a:t>
            </a:r>
            <a:r>
              <a:rPr lang="ja-JP" altLang="en-US" sz="1600" dirty="0" smtClean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lang="en-US" altLang="ja-JP" sz="1600" dirty="0" smtClean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570</a:t>
            </a:r>
            <a:r>
              <a:rPr lang="ja-JP" altLang="en-US" sz="1600" dirty="0" smtClean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lang="en-US" altLang="ja-JP" sz="1600" dirty="0" smtClean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8142</a:t>
            </a:r>
            <a:r>
              <a:rPr lang="ja-JP" altLang="en-US" sz="1600" dirty="0" smtClean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600" dirty="0" smtClean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NPO</a:t>
            </a:r>
            <a:r>
              <a:rPr lang="ja-JP" altLang="en-US" sz="1600" dirty="0" err="1" smtClean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法人すまいる</a:t>
            </a:r>
            <a:r>
              <a:rPr lang="ja-JP" altLang="en-US" sz="1600" dirty="0" smtClean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事務局）</a:t>
            </a:r>
            <a:endParaRPr lang="en-US" altLang="ja-JP" sz="1200" dirty="0" smtClean="0">
              <a:solidFill>
                <a:srgbClr val="00994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sz="1600" dirty="0" smtClean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dirty="0" smtClean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053</a:t>
            </a:r>
            <a:r>
              <a:rPr lang="ja-JP" altLang="en-US" sz="1600" dirty="0" smtClean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lang="en-US" altLang="ja-JP" sz="1600" dirty="0" smtClean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570</a:t>
            </a:r>
            <a:r>
              <a:rPr lang="ja-JP" altLang="en-US" sz="1600" dirty="0" smtClean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lang="en-US" altLang="ja-JP" sz="1600" dirty="0" smtClean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8143</a:t>
            </a:r>
            <a:r>
              <a:rPr lang="ja-JP" altLang="en-US" sz="1600" dirty="0" smtClean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　　　　</a:t>
            </a:r>
            <a:r>
              <a:rPr lang="en-US" altLang="ja-JP" sz="1600" dirty="0" smtClean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〃</a:t>
            </a:r>
            <a:r>
              <a:rPr lang="ja-JP" altLang="en-US" sz="1600" dirty="0" smtClean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）</a:t>
            </a:r>
            <a:endParaRPr lang="en-US" altLang="ja-JP" sz="1600" dirty="0">
              <a:solidFill>
                <a:srgbClr val="00994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285816" y="258553"/>
            <a:ext cx="7133981" cy="2127109"/>
            <a:chOff x="285816" y="258553"/>
            <a:chExt cx="7133981" cy="2127109"/>
          </a:xfrm>
        </p:grpSpPr>
        <p:sp>
          <p:nvSpPr>
            <p:cNvPr id="3" name="正方形/長方形 2"/>
            <p:cNvSpPr/>
            <p:nvPr/>
          </p:nvSpPr>
          <p:spPr>
            <a:xfrm>
              <a:off x="325961" y="258553"/>
              <a:ext cx="511314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800" b="1" dirty="0" smtClean="0">
                  <a:solidFill>
                    <a:schemeClr val="accent1">
                      <a:lumMod val="50000"/>
                    </a:schemeClr>
                  </a:solidFill>
                  <a:latin typeface="HGP明朝E" panose="02020900000000000000" pitchFamily="18" charset="-128"/>
                  <a:ea typeface="HGP明朝E" panose="02020900000000000000" pitchFamily="18" charset="-128"/>
                </a:rPr>
                <a:t>NPO</a:t>
              </a:r>
              <a:r>
                <a:rPr lang="ja-JP" altLang="en-US" sz="1800" b="1" dirty="0" smtClean="0">
                  <a:solidFill>
                    <a:schemeClr val="accent1">
                      <a:lumMod val="50000"/>
                    </a:schemeClr>
                  </a:solidFill>
                  <a:latin typeface="HGP明朝E" panose="02020900000000000000" pitchFamily="18" charset="-128"/>
                  <a:ea typeface="HGP明朝E" panose="02020900000000000000" pitchFamily="18" charset="-128"/>
                </a:rPr>
                <a:t>法人はまま</a:t>
              </a:r>
              <a:r>
                <a:rPr lang="ja-JP" altLang="en-US" sz="1800" b="1" dirty="0" err="1" smtClean="0">
                  <a:solidFill>
                    <a:schemeClr val="accent1">
                      <a:lumMod val="50000"/>
                    </a:schemeClr>
                  </a:solidFill>
                  <a:latin typeface="HGP明朝E" panose="02020900000000000000" pitchFamily="18" charset="-128"/>
                  <a:ea typeface="HGP明朝E" panose="02020900000000000000" pitchFamily="18" charset="-128"/>
                </a:rPr>
                <a:t>つ</a:t>
              </a:r>
              <a:r>
                <a:rPr lang="ja-JP" altLang="en-US" sz="1800" b="1" dirty="0" smtClean="0">
                  <a:solidFill>
                    <a:schemeClr val="accent1">
                      <a:lumMod val="50000"/>
                    </a:schemeClr>
                  </a:solidFill>
                  <a:latin typeface="HGP明朝E" panose="02020900000000000000" pitchFamily="18" charset="-128"/>
                  <a:ea typeface="HGP明朝E" panose="02020900000000000000" pitchFamily="18" charset="-128"/>
                </a:rPr>
                <a:t>子どものこころを支える（すまいる）</a:t>
              </a:r>
              <a:endParaRPr lang="en-US" altLang="ja-JP" sz="1800" b="1" dirty="0">
                <a:solidFill>
                  <a:schemeClr val="accent1">
                    <a:lumMod val="5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endParaRPr>
            </a:p>
            <a:p>
              <a:r>
                <a:rPr lang="ja-JP" altLang="en-US" sz="1800" b="1" dirty="0" smtClean="0">
                  <a:solidFill>
                    <a:schemeClr val="accent1">
                      <a:lumMod val="50000"/>
                    </a:schemeClr>
                  </a:solidFill>
                  <a:latin typeface="HGP明朝E" panose="02020900000000000000" pitchFamily="18" charset="-128"/>
                  <a:ea typeface="HGP明朝E" panose="02020900000000000000" pitchFamily="18" charset="-128"/>
                </a:rPr>
                <a:t>　平成</a:t>
              </a:r>
              <a:r>
                <a:rPr lang="en-US" altLang="ja-JP" sz="1800" b="1" dirty="0" smtClean="0">
                  <a:solidFill>
                    <a:schemeClr val="accent1">
                      <a:lumMod val="50000"/>
                    </a:schemeClr>
                  </a:solidFill>
                  <a:latin typeface="HGP明朝E" panose="02020900000000000000" pitchFamily="18" charset="-128"/>
                  <a:ea typeface="HGP明朝E" panose="02020900000000000000" pitchFamily="18" charset="-128"/>
                </a:rPr>
                <a:t>29</a:t>
              </a:r>
              <a:r>
                <a:rPr lang="ja-JP" altLang="en-US" sz="1800" b="1" dirty="0" smtClean="0">
                  <a:solidFill>
                    <a:schemeClr val="accent1">
                      <a:lumMod val="50000"/>
                    </a:schemeClr>
                  </a:solidFill>
                  <a:latin typeface="HGP明朝E" panose="02020900000000000000" pitchFamily="18" charset="-128"/>
                  <a:ea typeface="HGP明朝E" panose="02020900000000000000" pitchFamily="18" charset="-128"/>
                </a:rPr>
                <a:t>年度　ピンポイント研修会</a:t>
              </a:r>
              <a:endParaRPr lang="ja-JP" altLang="en-US" sz="1800" b="1" dirty="0">
                <a:solidFill>
                  <a:schemeClr val="accent1">
                    <a:lumMod val="5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350318" y="944851"/>
              <a:ext cx="4828592" cy="10464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400" dirty="0" smtClean="0">
                  <a:solidFill>
                    <a:srgbClr val="171C61"/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『</a:t>
              </a:r>
              <a:r>
                <a:rPr lang="ja-JP" altLang="en-US" sz="2400" dirty="0" smtClean="0">
                  <a:solidFill>
                    <a:srgbClr val="171C61"/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もう一度、</a:t>
              </a:r>
              <a:r>
                <a:rPr lang="ja-JP" altLang="en-US" sz="2400" dirty="0" err="1" smtClean="0">
                  <a:solidFill>
                    <a:srgbClr val="171C61"/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発達障がいに</a:t>
              </a:r>
              <a:endParaRPr lang="en-US" altLang="ja-JP" sz="2400" dirty="0" smtClean="0">
                <a:solidFill>
                  <a:srgbClr val="171C6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endParaRPr>
            </a:p>
            <a:p>
              <a:r>
                <a:rPr lang="ja-JP" altLang="en-US" sz="2400" dirty="0">
                  <a:solidFill>
                    <a:srgbClr val="171C61"/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　</a:t>
              </a:r>
              <a:r>
                <a:rPr lang="ja-JP" altLang="en-US" sz="2400" dirty="0" smtClean="0">
                  <a:solidFill>
                    <a:srgbClr val="171C61"/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　　　　　　　ついて</a:t>
              </a:r>
              <a:r>
                <a:rPr lang="ja-JP" altLang="en-US" sz="2400" dirty="0">
                  <a:solidFill>
                    <a:srgbClr val="171C61"/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考える</a:t>
              </a:r>
              <a:r>
                <a:rPr lang="en-US" altLang="ja-JP" sz="2400" dirty="0" smtClean="0">
                  <a:solidFill>
                    <a:srgbClr val="171C61"/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』</a:t>
              </a:r>
            </a:p>
            <a:p>
              <a:r>
                <a:rPr lang="ja-JP" altLang="en-US" sz="1400" dirty="0" smtClean="0">
                  <a:solidFill>
                    <a:srgbClr val="171C61"/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　（３回講座：６／１４、１０／１８、２／１４予定）</a:t>
              </a:r>
              <a:endParaRPr lang="ja-JP" altLang="en-US" sz="1400" dirty="0">
                <a:solidFill>
                  <a:srgbClr val="171C6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endParaRPr>
            </a:p>
          </p:txBody>
        </p:sp>
        <p:sp>
          <p:nvSpPr>
            <p:cNvPr id="26" name="テキスト ボックス 31"/>
            <p:cNvSpPr txBox="1"/>
            <p:nvPr/>
          </p:nvSpPr>
          <p:spPr>
            <a:xfrm>
              <a:off x="285816" y="2016330"/>
              <a:ext cx="71339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504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9007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511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8015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518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7022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6526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6029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800" b="1" dirty="0" smtClean="0">
                  <a:solidFill>
                    <a:schemeClr val="accent1">
                      <a:lumMod val="50000"/>
                    </a:schemeClr>
                  </a:solidFill>
                  <a:latin typeface="HGS明朝E" panose="02020900000000000000" pitchFamily="18" charset="-128"/>
                  <a:ea typeface="HGS明朝E" panose="02020900000000000000" pitchFamily="18" charset="-128"/>
                  <a:cs typeface="メイリオ" panose="020B0604030504040204" pitchFamily="50" charset="-128"/>
                </a:rPr>
                <a:t>対　象：教育・保育、福祉、医療などに携わる専門職の方</a:t>
              </a:r>
              <a:endParaRPr lang="ja-JP" altLang="en-US" sz="1800" b="1" dirty="0">
                <a:solidFill>
                  <a:schemeClr val="accent1">
                    <a:lumMod val="50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42" name="テキスト ボックス 18"/>
          <p:cNvSpPr txBox="1"/>
          <p:nvPr/>
        </p:nvSpPr>
        <p:spPr>
          <a:xfrm>
            <a:off x="2179636" y="8895028"/>
            <a:ext cx="4868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300" b="1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NPO</a:t>
            </a:r>
            <a:r>
              <a:rPr lang="ja-JP" altLang="en-US" sz="1300" b="1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法人　</a:t>
            </a:r>
            <a:r>
              <a:rPr lang="ja-JP" altLang="en-US" sz="1300" b="1" dirty="0" smtClean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1300" b="1" dirty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ままつ子どものこころを支える</a:t>
            </a:r>
            <a:r>
              <a:rPr lang="ja-JP" altLang="en-US" sz="1300" b="1" dirty="0" smtClean="0">
                <a:solidFill>
                  <a:srgbClr val="0099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会すまいる事務局</a:t>
            </a:r>
            <a:endParaRPr lang="ja-JP" altLang="en-US" sz="1300" b="1" dirty="0">
              <a:solidFill>
                <a:srgbClr val="00994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0" y="2522718"/>
            <a:ext cx="7775575" cy="6328450"/>
            <a:chOff x="-426" y="2522718"/>
            <a:chExt cx="7813427" cy="6328450"/>
          </a:xfrm>
        </p:grpSpPr>
        <p:pic>
          <p:nvPicPr>
            <p:cNvPr id="44" name="図 43" descr="http://www.digipot.net/images/photo/p095/p095_07j.jpg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26" y="2522718"/>
              <a:ext cx="7813427" cy="6328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26" name="Picture 2" descr="http://frame-illust.com/fi/wp-content/uploads/2015/06/5b8f290e598db55700d2e410a9283930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962" y="2920621"/>
              <a:ext cx="7198504" cy="57819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" name="正方形/長方形 38"/>
            <p:cNvSpPr/>
            <p:nvPr/>
          </p:nvSpPr>
          <p:spPr>
            <a:xfrm>
              <a:off x="546629" y="3430142"/>
              <a:ext cx="7172333" cy="11054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3500"/>
                </a:lnSpc>
              </a:pPr>
              <a:r>
                <a:rPr lang="ja-JP" altLang="en-US" sz="1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第１回</a:t>
              </a:r>
              <a:r>
                <a:rPr lang="en-US" altLang="ja-JP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『</a:t>
              </a:r>
              <a:r>
                <a:rPr lang="ja-JP" altLang="en-US" sz="1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発達障がいのこころを支えるために</a:t>
              </a:r>
              <a:r>
                <a:rPr lang="en-US" altLang="ja-JP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』</a:t>
              </a:r>
              <a:endParaRPr lang="en-US" altLang="ja-JP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endParaRPr>
            </a:p>
            <a:p>
              <a:pPr>
                <a:lnSpc>
                  <a:spcPts val="2500"/>
                </a:lnSpc>
              </a:pPr>
              <a:r>
                <a:rPr lang="ja-JP" altLang="en-US" sz="1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講　師：野呂 耕助 先生</a:t>
              </a:r>
              <a:endParaRPr lang="en-US" altLang="ja-JP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endParaRPr>
            </a:p>
            <a:p>
              <a:pPr>
                <a:lnSpc>
                  <a:spcPts val="1900"/>
                </a:lnSpc>
              </a:pPr>
              <a:r>
                <a:rPr lang="ja-JP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　</a:t>
              </a:r>
              <a:r>
                <a:rPr lang="ja-JP" altLang="en-US" sz="1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　　  </a:t>
              </a:r>
              <a:r>
                <a:rPr lang="ja-JP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（臨床心理士／浜松市スクールカウンセラー、メンタルクリニックダダ</a:t>
              </a:r>
              <a:r>
                <a:rPr lang="ja-JP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）</a:t>
              </a:r>
              <a:endParaRPr lang="ja-JP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endParaRP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1188019" y="7052548"/>
              <a:ext cx="5894743" cy="13747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ja-JP" altLang="en-US" sz="1600" spc="3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日　程：平成２９年６月１４日（水）</a:t>
              </a:r>
              <a:endParaRPr lang="en-US" altLang="ja-JP" sz="2000" spc="30" dirty="0">
                <a:solidFill>
                  <a:schemeClr val="tx1">
                    <a:lumMod val="95000"/>
                    <a:lumOff val="5000"/>
                  </a:schemeClr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endParaRPr>
            </a:p>
            <a:p>
              <a:pPr>
                <a:lnSpc>
                  <a:spcPts val="2500"/>
                </a:lnSpc>
              </a:pPr>
              <a:r>
                <a:rPr lang="ja-JP" altLang="en-US" sz="1600" spc="3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時　間：１９</a:t>
              </a:r>
              <a:r>
                <a:rPr lang="ja-JP" altLang="en-US" sz="1600" spc="3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：</a:t>
              </a:r>
              <a:r>
                <a:rPr lang="ja-JP" altLang="en-US" sz="1600" spc="3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００～２１</a:t>
              </a:r>
              <a:r>
                <a:rPr lang="ja-JP" altLang="en-US" sz="1600" spc="3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：</a:t>
              </a:r>
              <a:r>
                <a:rPr lang="ja-JP" altLang="en-US" sz="1600" spc="3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００（受付１８</a:t>
              </a:r>
              <a:r>
                <a:rPr lang="en-US" altLang="ja-JP" sz="1600" spc="3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:</a:t>
              </a:r>
              <a:r>
                <a:rPr lang="ja-JP" altLang="en-US" sz="1600" spc="3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３０～）</a:t>
              </a:r>
              <a:endParaRPr lang="en-US" altLang="ja-JP" sz="1600" spc="3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endParaRPr>
            </a:p>
            <a:p>
              <a:pPr>
                <a:lnSpc>
                  <a:spcPts val="2500"/>
                </a:lnSpc>
              </a:pPr>
              <a:r>
                <a:rPr lang="ja-JP" altLang="en-US" sz="1600" spc="3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場　所：浜松市福祉交流センター　２２会議室</a:t>
              </a:r>
              <a:endParaRPr lang="en-US" altLang="ja-JP" sz="1600" spc="3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endParaRPr>
            </a:p>
            <a:p>
              <a:pPr>
                <a:lnSpc>
                  <a:spcPts val="2500"/>
                </a:lnSpc>
              </a:pPr>
              <a:r>
                <a:rPr lang="ja-JP" altLang="en-US" sz="1600" spc="3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駐車場：無料駐車場</a:t>
              </a:r>
              <a:r>
                <a:rPr lang="ja-JP" altLang="en-US" sz="1600" spc="3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　</a:t>
              </a:r>
              <a:r>
                <a:rPr lang="ja-JP" altLang="en-US" sz="1400" spc="3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＊台数制限あり</a:t>
              </a:r>
              <a:endParaRPr lang="en-US" altLang="ja-JP" sz="1100" spc="3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endParaRPr>
            </a:p>
          </p:txBody>
        </p:sp>
        <p:grpSp>
          <p:nvGrpSpPr>
            <p:cNvPr id="15" name="グループ化 14"/>
            <p:cNvGrpSpPr/>
            <p:nvPr/>
          </p:nvGrpSpPr>
          <p:grpSpPr>
            <a:xfrm>
              <a:off x="859740" y="6226417"/>
              <a:ext cx="2150912" cy="705227"/>
              <a:chOff x="1114482" y="5556337"/>
              <a:chExt cx="2150912" cy="705227"/>
            </a:xfrm>
          </p:grpSpPr>
          <p:pic>
            <p:nvPicPr>
              <p:cNvPr id="48" name="図 47" descr="めくれた付箋紙素材/透過png (b9.png - 192x50)"/>
              <p:cNvPicPr/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1203327">
                <a:off x="1114482" y="5556337"/>
                <a:ext cx="2150912" cy="70522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" name="テキスト ボックス 13"/>
              <p:cNvSpPr txBox="1"/>
              <p:nvPr/>
            </p:nvSpPr>
            <p:spPr>
              <a:xfrm rot="21104006">
                <a:off x="1487305" y="5731350"/>
                <a:ext cx="149006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400" dirty="0" smtClean="0"/>
                  <a:t>発達障害とは？</a:t>
                </a:r>
                <a:endParaRPr kumimoji="1" lang="ja-JP" altLang="en-US" sz="1400" dirty="0"/>
              </a:p>
            </p:txBody>
          </p:sp>
        </p:grpSp>
        <p:grpSp>
          <p:nvGrpSpPr>
            <p:cNvPr id="17" name="グループ化 16"/>
            <p:cNvGrpSpPr/>
            <p:nvPr/>
          </p:nvGrpSpPr>
          <p:grpSpPr>
            <a:xfrm>
              <a:off x="3077717" y="6269988"/>
              <a:ext cx="2004982" cy="635544"/>
              <a:chOff x="3172450" y="5642848"/>
              <a:chExt cx="2004982" cy="635544"/>
            </a:xfrm>
          </p:grpSpPr>
          <p:pic>
            <p:nvPicPr>
              <p:cNvPr id="49" name="図 48" descr="めくれた付箋紙素材/透過png (b12.png - 192x50)"/>
              <p:cNvPicPr/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1014679">
                <a:off x="3172450" y="5642848"/>
                <a:ext cx="2004982" cy="63554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1" name="テキスト ボックス 50"/>
              <p:cNvSpPr txBox="1"/>
              <p:nvPr/>
            </p:nvSpPr>
            <p:spPr>
              <a:xfrm rot="20938817">
                <a:off x="3242432" y="5806732"/>
                <a:ext cx="186501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400" dirty="0"/>
                  <a:t>子ども</a:t>
                </a:r>
                <a:r>
                  <a:rPr lang="ja-JP" altLang="en-US" sz="1400" dirty="0" smtClean="0"/>
                  <a:t>のこころを知る</a:t>
                </a:r>
                <a:endParaRPr kumimoji="1" lang="ja-JP" altLang="en-US" sz="1400" dirty="0"/>
              </a:p>
            </p:txBody>
          </p:sp>
        </p:grpSp>
        <p:grpSp>
          <p:nvGrpSpPr>
            <p:cNvPr id="18" name="グループ化 17"/>
            <p:cNvGrpSpPr/>
            <p:nvPr/>
          </p:nvGrpSpPr>
          <p:grpSpPr>
            <a:xfrm>
              <a:off x="5167149" y="6191734"/>
              <a:ext cx="2236095" cy="607689"/>
              <a:chOff x="4905693" y="5569617"/>
              <a:chExt cx="2236095" cy="607689"/>
            </a:xfrm>
          </p:grpSpPr>
          <p:pic>
            <p:nvPicPr>
              <p:cNvPr id="50" name="図 49" descr="めくれた付箋紙素材/透過png (b9.png - 192x50)"/>
              <p:cNvPicPr/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756600">
                <a:off x="4905693" y="5569617"/>
                <a:ext cx="1958114" cy="607689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2" name="テキスト ボックス 51"/>
              <p:cNvSpPr txBox="1"/>
              <p:nvPr/>
            </p:nvSpPr>
            <p:spPr>
              <a:xfrm rot="20765006">
                <a:off x="4947223" y="5626204"/>
                <a:ext cx="219456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400" dirty="0" smtClean="0"/>
                  <a:t>周囲の関わりの大切さ</a:t>
                </a:r>
                <a:endParaRPr kumimoji="1" lang="ja-JP" altLang="en-US" sz="1400" dirty="0"/>
              </a:p>
            </p:txBody>
          </p:sp>
        </p:grpSp>
        <p:sp>
          <p:nvSpPr>
            <p:cNvPr id="53" name="正方形/長方形 52"/>
            <p:cNvSpPr/>
            <p:nvPr/>
          </p:nvSpPr>
          <p:spPr>
            <a:xfrm>
              <a:off x="746439" y="4703597"/>
              <a:ext cx="6357548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　</a:t>
              </a:r>
              <a:r>
                <a:rPr lang="ja-JP" altLang="en-US" sz="1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発達障がいとは何かを知るとともに</a:t>
              </a:r>
              <a:r>
                <a:rPr lang="ja-JP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、</a:t>
              </a:r>
              <a:r>
                <a:rPr lang="ja-JP" altLang="en-US" sz="1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子どもたちがどんな世界を体験しているか、どんな思いを抱えているのかを、教育現場や医療・福祉現場などで多くの子ども達と出会い、向き合ってきている専門職の方々と一緒に考える</a:t>
              </a:r>
              <a:r>
                <a:rPr lang="ja-JP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時間になれば</a:t>
              </a:r>
              <a:r>
                <a:rPr lang="ja-JP" altLang="en-US" sz="1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創英ﾌﾟﾚｾﾞﾝｽEB" panose="02020809000000000000" pitchFamily="17" charset="-128"/>
                  <a:ea typeface="HG創英ﾌﾟﾚｾﾞﾝｽEB" panose="02020809000000000000" pitchFamily="17" charset="-128"/>
                </a:rPr>
                <a:t>と思います。</a:t>
              </a:r>
              <a:endParaRPr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endParaRPr>
            </a:p>
          </p:txBody>
        </p:sp>
        <p:pic>
          <p:nvPicPr>
            <p:cNvPr id="1028" name="Picture 4" descr="「パワーポイント 素材 公園　イラスト　無料」の画像検索結果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4319" y="7333169"/>
              <a:ext cx="1744051" cy="1309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4" name="Picture 10" descr="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07" y="6487882"/>
            <a:ext cx="94297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「いらすとや　学生」の画像検索結果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55" y="3171730"/>
            <a:ext cx="1259083" cy="793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120</Words>
  <Application>Microsoft Office PowerPoint</Application>
  <PresentationFormat>ユーザー設定</PresentationFormat>
  <Paragraphs>29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Owner</cp:lastModifiedBy>
  <cp:revision>54</cp:revision>
  <cp:lastPrinted>2016-08-29T01:26:06Z</cp:lastPrinted>
  <dcterms:created xsi:type="dcterms:W3CDTF">2013-08-07T01:16:52Z</dcterms:created>
  <dcterms:modified xsi:type="dcterms:W3CDTF">2017-06-01T12:44:08Z</dcterms:modified>
</cp:coreProperties>
</file>